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54"/>
  </p:notesMasterIdLst>
  <p:handoutMasterIdLst>
    <p:handoutMasterId r:id="rId55"/>
  </p:handoutMasterIdLst>
  <p:sldIdLst>
    <p:sldId id="612" r:id="rId2"/>
    <p:sldId id="429" r:id="rId3"/>
    <p:sldId id="538" r:id="rId4"/>
    <p:sldId id="537" r:id="rId5"/>
    <p:sldId id="559" r:id="rId6"/>
    <p:sldId id="554" r:id="rId7"/>
    <p:sldId id="560" r:id="rId8"/>
    <p:sldId id="561" r:id="rId9"/>
    <p:sldId id="562" r:id="rId10"/>
    <p:sldId id="563" r:id="rId11"/>
    <p:sldId id="564" r:id="rId12"/>
    <p:sldId id="568" r:id="rId13"/>
    <p:sldId id="565" r:id="rId14"/>
    <p:sldId id="566" r:id="rId15"/>
    <p:sldId id="567" r:id="rId16"/>
    <p:sldId id="572" r:id="rId17"/>
    <p:sldId id="574" r:id="rId18"/>
    <p:sldId id="575" r:id="rId19"/>
    <p:sldId id="576" r:id="rId20"/>
    <p:sldId id="579" r:id="rId21"/>
    <p:sldId id="605" r:id="rId22"/>
    <p:sldId id="527" r:id="rId23"/>
    <p:sldId id="580" r:id="rId24"/>
    <p:sldId id="609" r:id="rId25"/>
    <p:sldId id="586" r:id="rId26"/>
    <p:sldId id="582" r:id="rId27"/>
    <p:sldId id="583" r:id="rId28"/>
    <p:sldId id="584" r:id="rId29"/>
    <p:sldId id="585" r:id="rId30"/>
    <p:sldId id="610" r:id="rId31"/>
    <p:sldId id="587" r:id="rId32"/>
    <p:sldId id="588" r:id="rId33"/>
    <p:sldId id="589" r:id="rId34"/>
    <p:sldId id="590" r:id="rId35"/>
    <p:sldId id="591" r:id="rId36"/>
    <p:sldId id="606" r:id="rId37"/>
    <p:sldId id="611" r:id="rId38"/>
    <p:sldId id="593" r:id="rId39"/>
    <p:sldId id="594" r:id="rId40"/>
    <p:sldId id="595" r:id="rId41"/>
    <p:sldId id="596" r:id="rId42"/>
    <p:sldId id="597" r:id="rId43"/>
    <p:sldId id="598" r:id="rId44"/>
    <p:sldId id="599" r:id="rId45"/>
    <p:sldId id="601" r:id="rId46"/>
    <p:sldId id="608" r:id="rId47"/>
    <p:sldId id="607" r:id="rId48"/>
    <p:sldId id="602" r:id="rId49"/>
    <p:sldId id="603" r:id="rId50"/>
    <p:sldId id="604" r:id="rId51"/>
    <p:sldId id="600" r:id="rId52"/>
    <p:sldId id="309" r:id="rId53"/>
  </p:sldIdLst>
  <p:sldSz cx="9144000" cy="6858000" type="screen4x3"/>
  <p:notesSz cx="7099300" cy="9347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6">
          <p15:clr>
            <a:srgbClr val="A4A3A4"/>
          </p15:clr>
        </p15:guide>
        <p15:guide id="2" pos="251">
          <p15:clr>
            <a:srgbClr val="A4A3A4"/>
          </p15:clr>
        </p15:guide>
      </p15:sldGuideLst>
    </p:ext>
    <p:ext uri="{2D200454-40CA-4A62-9FC3-DE9A4176ACB9}">
      <p15:notesGuideLst xmlns:p15="http://schemas.microsoft.com/office/powerpoint/2012/main">
        <p15:guide id="1" orient="horz" pos="294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0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9" autoAdjust="0"/>
    <p:restoredTop sz="94872" autoAdjust="0"/>
  </p:normalViewPr>
  <p:slideViewPr>
    <p:cSldViewPr snapToGrid="0" showGuides="1">
      <p:cViewPr varScale="1">
        <p:scale>
          <a:sx n="73" d="100"/>
          <a:sy n="73" d="100"/>
        </p:scale>
        <p:origin x="486" y="78"/>
      </p:cViewPr>
      <p:guideLst>
        <p:guide orient="horz" pos="766"/>
        <p:guide pos="2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58" d="100"/>
          <a:sy n="58" d="100"/>
        </p:scale>
        <p:origin x="-1380" y="-102"/>
      </p:cViewPr>
      <p:guideLst>
        <p:guide orient="horz" pos="294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76363" cy="467360"/>
          </a:xfrm>
          <a:prstGeom prst="rect">
            <a:avLst/>
          </a:prstGeom>
        </p:spPr>
        <p:txBody>
          <a:bodyPr vert="horz" lIns="93963" tIns="46979" rIns="93963" bIns="46979" rtlCol="0"/>
          <a:lstStyle>
            <a:lvl1pPr algn="l">
              <a:defRPr sz="1200"/>
            </a:lvl1pPr>
          </a:lstStyle>
          <a:p>
            <a:endParaRPr lang="en-US"/>
          </a:p>
        </p:txBody>
      </p:sp>
      <p:sp>
        <p:nvSpPr>
          <p:cNvPr id="3" name="Date Placeholder 2"/>
          <p:cNvSpPr>
            <a:spLocks noGrp="1"/>
          </p:cNvSpPr>
          <p:nvPr>
            <p:ph type="dt" sz="quarter" idx="1"/>
          </p:nvPr>
        </p:nvSpPr>
        <p:spPr>
          <a:xfrm>
            <a:off x="4021297" y="0"/>
            <a:ext cx="3076363" cy="467360"/>
          </a:xfrm>
          <a:prstGeom prst="rect">
            <a:avLst/>
          </a:prstGeom>
        </p:spPr>
        <p:txBody>
          <a:bodyPr vert="horz" lIns="93963" tIns="46979" rIns="93963" bIns="46979" rtlCol="0"/>
          <a:lstStyle>
            <a:lvl1pPr algn="r">
              <a:defRPr sz="1200"/>
            </a:lvl1pPr>
          </a:lstStyle>
          <a:p>
            <a:fld id="{71E93231-647A-476B-A846-C8DB768BA86C}" type="datetimeFigureOut">
              <a:rPr lang="en-US" smtClean="0"/>
              <a:pPr/>
              <a:t>7/20/2017</a:t>
            </a:fld>
            <a:endParaRPr lang="en-US"/>
          </a:p>
        </p:txBody>
      </p:sp>
      <p:sp>
        <p:nvSpPr>
          <p:cNvPr id="4" name="Footer Placeholder 3"/>
          <p:cNvSpPr>
            <a:spLocks noGrp="1"/>
          </p:cNvSpPr>
          <p:nvPr>
            <p:ph type="ftr" sz="quarter" idx="2"/>
          </p:nvPr>
        </p:nvSpPr>
        <p:spPr>
          <a:xfrm>
            <a:off x="4" y="8878218"/>
            <a:ext cx="3076363" cy="467360"/>
          </a:xfrm>
          <a:prstGeom prst="rect">
            <a:avLst/>
          </a:prstGeom>
        </p:spPr>
        <p:txBody>
          <a:bodyPr vert="horz" lIns="93963" tIns="46979" rIns="93963" bIns="46979" rtlCol="0" anchor="b"/>
          <a:lstStyle>
            <a:lvl1pPr algn="l">
              <a:defRPr sz="1200"/>
            </a:lvl1pPr>
          </a:lstStyle>
          <a:p>
            <a:endParaRPr lang="en-US"/>
          </a:p>
        </p:txBody>
      </p:sp>
      <p:sp>
        <p:nvSpPr>
          <p:cNvPr id="5" name="Slide Number Placeholder 4"/>
          <p:cNvSpPr>
            <a:spLocks noGrp="1"/>
          </p:cNvSpPr>
          <p:nvPr>
            <p:ph type="sldNum" sz="quarter" idx="3"/>
          </p:nvPr>
        </p:nvSpPr>
        <p:spPr>
          <a:xfrm>
            <a:off x="4021297" y="8878218"/>
            <a:ext cx="3076363" cy="467360"/>
          </a:xfrm>
          <a:prstGeom prst="rect">
            <a:avLst/>
          </a:prstGeom>
        </p:spPr>
        <p:txBody>
          <a:bodyPr vert="horz" lIns="93963" tIns="46979" rIns="93963" bIns="46979" rtlCol="0" anchor="b"/>
          <a:lstStyle>
            <a:lvl1pPr algn="r">
              <a:defRPr sz="1200"/>
            </a:lvl1pPr>
          </a:lstStyle>
          <a:p>
            <a:fld id="{72A11B56-0C92-4F8A-8082-DF5F55B10711}" type="slidenum">
              <a:rPr lang="en-US" smtClean="0"/>
              <a:pPr/>
              <a:t>‹#›</a:t>
            </a:fld>
            <a:endParaRPr lang="en-US"/>
          </a:p>
        </p:txBody>
      </p:sp>
    </p:spTree>
    <p:extLst>
      <p:ext uri="{BB962C8B-B14F-4D97-AF65-F5344CB8AC3E}">
        <p14:creationId xmlns:p14="http://schemas.microsoft.com/office/powerpoint/2010/main" val="6866428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76363" cy="467360"/>
          </a:xfrm>
          <a:prstGeom prst="rect">
            <a:avLst/>
          </a:prstGeom>
        </p:spPr>
        <p:txBody>
          <a:bodyPr vert="horz" lIns="93963" tIns="46979" rIns="93963" bIns="46979" rtlCol="0"/>
          <a:lstStyle>
            <a:lvl1pPr algn="l">
              <a:defRPr sz="1200"/>
            </a:lvl1pPr>
          </a:lstStyle>
          <a:p>
            <a:endParaRPr lang="en-US"/>
          </a:p>
        </p:txBody>
      </p:sp>
      <p:sp>
        <p:nvSpPr>
          <p:cNvPr id="3" name="Date Placeholder 2"/>
          <p:cNvSpPr>
            <a:spLocks noGrp="1"/>
          </p:cNvSpPr>
          <p:nvPr>
            <p:ph type="dt" idx="1"/>
          </p:nvPr>
        </p:nvSpPr>
        <p:spPr>
          <a:xfrm>
            <a:off x="4021297" y="0"/>
            <a:ext cx="3076363" cy="467360"/>
          </a:xfrm>
          <a:prstGeom prst="rect">
            <a:avLst/>
          </a:prstGeom>
        </p:spPr>
        <p:txBody>
          <a:bodyPr vert="horz" lIns="93963" tIns="46979" rIns="93963" bIns="46979" rtlCol="0"/>
          <a:lstStyle>
            <a:lvl1pPr algn="r">
              <a:defRPr sz="1200"/>
            </a:lvl1pPr>
          </a:lstStyle>
          <a:p>
            <a:fld id="{05EBD480-4C8C-4F73-8A1C-B6F39F1C4E27}" type="datetimeFigureOut">
              <a:rPr lang="en-US" smtClean="0"/>
              <a:pPr/>
              <a:t>7/20/2017</a:t>
            </a:fld>
            <a:endParaRPr lang="en-US"/>
          </a:p>
        </p:txBody>
      </p:sp>
      <p:sp>
        <p:nvSpPr>
          <p:cNvPr id="4" name="Slide Image Placeholder 3"/>
          <p:cNvSpPr>
            <a:spLocks noGrp="1" noRot="1" noChangeAspect="1"/>
          </p:cNvSpPr>
          <p:nvPr>
            <p:ph type="sldImg" idx="2"/>
          </p:nvPr>
        </p:nvSpPr>
        <p:spPr>
          <a:xfrm>
            <a:off x="1212850" y="701675"/>
            <a:ext cx="4673600" cy="3505200"/>
          </a:xfrm>
          <a:prstGeom prst="rect">
            <a:avLst/>
          </a:prstGeom>
          <a:noFill/>
          <a:ln w="12700">
            <a:solidFill>
              <a:prstClr val="black"/>
            </a:solidFill>
          </a:ln>
        </p:spPr>
        <p:txBody>
          <a:bodyPr vert="horz" lIns="93963" tIns="46979" rIns="93963" bIns="46979" rtlCol="0" anchor="ctr"/>
          <a:lstStyle/>
          <a:p>
            <a:endParaRPr lang="en-US"/>
          </a:p>
        </p:txBody>
      </p:sp>
      <p:sp>
        <p:nvSpPr>
          <p:cNvPr id="5" name="Notes Placeholder 4"/>
          <p:cNvSpPr>
            <a:spLocks noGrp="1"/>
          </p:cNvSpPr>
          <p:nvPr>
            <p:ph type="body" sz="quarter" idx="3"/>
          </p:nvPr>
        </p:nvSpPr>
        <p:spPr>
          <a:xfrm>
            <a:off x="709930" y="4439920"/>
            <a:ext cx="5679440" cy="4206240"/>
          </a:xfrm>
          <a:prstGeom prst="rect">
            <a:avLst/>
          </a:prstGeom>
        </p:spPr>
        <p:txBody>
          <a:bodyPr vert="horz" lIns="93963" tIns="46979" rIns="93963" bIns="469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78218"/>
            <a:ext cx="3076363" cy="467360"/>
          </a:xfrm>
          <a:prstGeom prst="rect">
            <a:avLst/>
          </a:prstGeom>
        </p:spPr>
        <p:txBody>
          <a:bodyPr vert="horz" lIns="93963" tIns="46979" rIns="93963" bIns="46979" rtlCol="0" anchor="b"/>
          <a:lstStyle>
            <a:lvl1pPr algn="l">
              <a:defRPr sz="1200"/>
            </a:lvl1pPr>
          </a:lstStyle>
          <a:p>
            <a:endParaRPr lang="en-US"/>
          </a:p>
        </p:txBody>
      </p:sp>
      <p:sp>
        <p:nvSpPr>
          <p:cNvPr id="7" name="Slide Number Placeholder 6"/>
          <p:cNvSpPr>
            <a:spLocks noGrp="1"/>
          </p:cNvSpPr>
          <p:nvPr>
            <p:ph type="sldNum" sz="quarter" idx="5"/>
          </p:nvPr>
        </p:nvSpPr>
        <p:spPr>
          <a:xfrm>
            <a:off x="4021297" y="8878218"/>
            <a:ext cx="3076363" cy="467360"/>
          </a:xfrm>
          <a:prstGeom prst="rect">
            <a:avLst/>
          </a:prstGeom>
        </p:spPr>
        <p:txBody>
          <a:bodyPr vert="horz" lIns="93963" tIns="46979" rIns="93963" bIns="46979" rtlCol="0" anchor="b"/>
          <a:lstStyle>
            <a:lvl1pPr algn="r">
              <a:defRPr sz="1200"/>
            </a:lvl1pPr>
          </a:lstStyle>
          <a:p>
            <a:fld id="{B9C6820A-210A-46EB-BC59-8AF0A5210A1B}" type="slidenum">
              <a:rPr lang="en-US" smtClean="0"/>
              <a:pPr/>
              <a:t>‹#›</a:t>
            </a:fld>
            <a:endParaRPr lang="en-US"/>
          </a:p>
        </p:txBody>
      </p:sp>
    </p:spTree>
    <p:extLst>
      <p:ext uri="{BB962C8B-B14F-4D97-AF65-F5344CB8AC3E}">
        <p14:creationId xmlns:p14="http://schemas.microsoft.com/office/powerpoint/2010/main" val="6054228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*300+</a:t>
            </a:r>
            <a:endParaRPr lang="en-US" sz="1200" kern="1200" dirty="0">
              <a:solidFill>
                <a:schemeClr val="tx1"/>
              </a:solidFill>
              <a:latin typeface="+mn-lt"/>
              <a:ea typeface="+mn-ea"/>
              <a:cs typeface="+mn-cs"/>
            </a:endParaRP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2</a:t>
            </a:fld>
            <a:endParaRPr lang="en-US"/>
          </a:p>
        </p:txBody>
      </p:sp>
    </p:spTree>
    <p:extLst>
      <p:ext uri="{BB962C8B-B14F-4D97-AF65-F5344CB8AC3E}">
        <p14:creationId xmlns:p14="http://schemas.microsoft.com/office/powerpoint/2010/main" val="2504122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Resiliency, Redundancy, NFRs</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11</a:t>
            </a:fld>
            <a:endParaRPr lang="en-US"/>
          </a:p>
        </p:txBody>
      </p:sp>
    </p:spTree>
    <p:extLst>
      <p:ext uri="{BB962C8B-B14F-4D97-AF65-F5344CB8AC3E}">
        <p14:creationId xmlns:p14="http://schemas.microsoft.com/office/powerpoint/2010/main" val="1395788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Resiliency, Redundancy, NFRs</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12</a:t>
            </a:fld>
            <a:endParaRPr lang="en-US"/>
          </a:p>
        </p:txBody>
      </p:sp>
    </p:spTree>
    <p:extLst>
      <p:ext uri="{BB962C8B-B14F-4D97-AF65-F5344CB8AC3E}">
        <p14:creationId xmlns:p14="http://schemas.microsoft.com/office/powerpoint/2010/main" val="1395788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Resiliency</a:t>
            </a:r>
            <a:r>
              <a:rPr lang="en-US"/>
              <a:t>, Redundancy, NFRs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13</a:t>
            </a:fld>
            <a:endParaRPr lang="en-US"/>
          </a:p>
        </p:txBody>
      </p:sp>
    </p:spTree>
    <p:extLst>
      <p:ext uri="{BB962C8B-B14F-4D97-AF65-F5344CB8AC3E}">
        <p14:creationId xmlns:p14="http://schemas.microsoft.com/office/powerpoint/2010/main" val="1395788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Resiliency</a:t>
            </a:r>
            <a:r>
              <a:rPr lang="en-US"/>
              <a:t>, Redundancy, NFRs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14</a:t>
            </a:fld>
            <a:endParaRPr lang="en-US"/>
          </a:p>
        </p:txBody>
      </p:sp>
    </p:spTree>
    <p:extLst>
      <p:ext uri="{BB962C8B-B14F-4D97-AF65-F5344CB8AC3E}">
        <p14:creationId xmlns:p14="http://schemas.microsoft.com/office/powerpoint/2010/main" val="1395788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Resiliency, Redundancy, NFRs</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15</a:t>
            </a:fld>
            <a:endParaRPr lang="en-US"/>
          </a:p>
        </p:txBody>
      </p:sp>
    </p:spTree>
    <p:extLst>
      <p:ext uri="{BB962C8B-B14F-4D97-AF65-F5344CB8AC3E}">
        <p14:creationId xmlns:p14="http://schemas.microsoft.com/office/powerpoint/2010/main" val="1395788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Instance</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16</a:t>
            </a:fld>
            <a:endParaRPr lang="en-US"/>
          </a:p>
        </p:txBody>
      </p:sp>
    </p:spTree>
    <p:extLst>
      <p:ext uri="{BB962C8B-B14F-4D97-AF65-F5344CB8AC3E}">
        <p14:creationId xmlns:p14="http://schemas.microsoft.com/office/powerpoint/2010/main" val="1395788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architect to optimize the whole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17</a:t>
            </a:fld>
            <a:endParaRPr lang="en-US"/>
          </a:p>
        </p:txBody>
      </p:sp>
    </p:spTree>
    <p:extLst>
      <p:ext uri="{BB962C8B-B14F-4D97-AF65-F5344CB8AC3E}">
        <p14:creationId xmlns:p14="http://schemas.microsoft.com/office/powerpoint/2010/main" val="1395788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architect to optimize the whole – we needed the whole system to be resilient, to have those NFRs – not just one piece</a:t>
            </a:r>
          </a:p>
          <a:p>
            <a:r>
              <a:rPr lang="en-US" baseline="0" dirty="0"/>
              <a:t>Any one elements would not have worked – have to work together</a:t>
            </a:r>
          </a:p>
          <a:p>
            <a:r>
              <a:rPr lang="en-US" baseline="0" dirty="0"/>
              <a:t>This can be incremental – not BDUF</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18</a:t>
            </a:fld>
            <a:endParaRPr lang="en-US"/>
          </a:p>
        </p:txBody>
      </p:sp>
    </p:spTree>
    <p:extLst>
      <p:ext uri="{BB962C8B-B14F-4D97-AF65-F5344CB8AC3E}">
        <p14:creationId xmlns:p14="http://schemas.microsoft.com/office/powerpoint/2010/main" val="1395788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t>
            </a:r>
            <a:r>
              <a:rPr lang="en-US" baseline="0"/>
              <a:t> architect </a:t>
            </a:r>
            <a:r>
              <a:rPr lang="en-US" baseline="0" dirty="0"/>
              <a:t>to optimize the whole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19</a:t>
            </a:fld>
            <a:endParaRPr lang="en-US"/>
          </a:p>
        </p:txBody>
      </p:sp>
    </p:spTree>
    <p:extLst>
      <p:ext uri="{BB962C8B-B14F-4D97-AF65-F5344CB8AC3E}">
        <p14:creationId xmlns:p14="http://schemas.microsoft.com/office/powerpoint/2010/main" val="1395788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 little more detailed, for security, operations,</a:t>
            </a:r>
            <a:r>
              <a:rPr lang="en-US" baseline="0" dirty="0"/>
              <a:t> engineers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20</a:t>
            </a:fld>
            <a:endParaRPr lang="en-US"/>
          </a:p>
        </p:txBody>
      </p:sp>
    </p:spTree>
    <p:extLst>
      <p:ext uri="{BB962C8B-B14F-4D97-AF65-F5344CB8AC3E}">
        <p14:creationId xmlns:p14="http://schemas.microsoft.com/office/powerpoint/2010/main" val="139578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3</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building VIEWS, a lot of architecture</a:t>
            </a:r>
            <a:r>
              <a:rPr lang="en-US" baseline="0" dirty="0"/>
              <a:t> is about </a:t>
            </a:r>
            <a:r>
              <a:rPr lang="en-US" dirty="0"/>
              <a:t>communication</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21</a:t>
            </a:fld>
            <a:endParaRPr lang="en-US"/>
          </a:p>
        </p:txBody>
      </p:sp>
    </p:spTree>
    <p:extLst>
      <p:ext uri="{BB962C8B-B14F-4D97-AF65-F5344CB8AC3E}">
        <p14:creationId xmlns:p14="http://schemas.microsoft.com/office/powerpoint/2010/main" val="822738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Conceptual logical physical component function on lines</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22</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downhill from here, the rest is easy if you understand </a:t>
            </a:r>
          </a:p>
          <a:p>
            <a:r>
              <a:rPr lang="en-US" dirty="0"/>
              <a:t>why, views</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23</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Plus you now know GML</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24</a:t>
            </a:fld>
            <a:endParaRPr lang="en-US"/>
          </a:p>
        </p:txBody>
      </p:sp>
    </p:spTree>
    <p:extLst>
      <p:ext uri="{BB962C8B-B14F-4D97-AF65-F5344CB8AC3E}">
        <p14:creationId xmlns:p14="http://schemas.microsoft.com/office/powerpoint/2010/main" val="1098045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25</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26</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downhill from here, the rest is easy if you </a:t>
            </a:r>
            <a:r>
              <a:rPr lang="en-US"/>
              <a:t>understand why, views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27</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28</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put all four</a:t>
            </a:r>
            <a:r>
              <a:rPr lang="en-US" baseline="0" dirty="0"/>
              <a:t> together and you have C4, Works well for software architecture, Lightweight</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29</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put all four</a:t>
            </a:r>
            <a:r>
              <a:rPr lang="en-US" baseline="0" dirty="0"/>
              <a:t> together and you have C4, Works well for software architecture, Lightweight</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30</a:t>
            </a:fld>
            <a:endParaRPr lang="en-US"/>
          </a:p>
        </p:txBody>
      </p:sp>
    </p:spTree>
    <p:extLst>
      <p:ext uri="{BB962C8B-B14F-4D97-AF65-F5344CB8AC3E}">
        <p14:creationId xmlns:p14="http://schemas.microsoft.com/office/powerpoint/2010/main" val="199411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lets go back to the beginning</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4</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UML</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31</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a:t>
            </a:r>
          </a:p>
          <a:p>
            <a:r>
              <a:rPr lang="en-US" dirty="0"/>
              <a:t>Real – tools – people know it somewhat</a:t>
            </a:r>
          </a:p>
          <a:p>
            <a:r>
              <a:rPr lang="en-US" dirty="0"/>
              <a:t>Been around a long time</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32</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resources and tools</a:t>
            </a:r>
          </a:p>
          <a:p>
            <a:r>
              <a:rPr lang="en-US" dirty="0"/>
              <a:t>You </a:t>
            </a:r>
            <a:r>
              <a:rPr lang="en-US" dirty="0" err="1"/>
              <a:t>shouldn</a:t>
            </a:r>
            <a:r>
              <a:rPr lang="uk-UA" dirty="0"/>
              <a:t>’</a:t>
            </a:r>
            <a:r>
              <a:rPr lang="en-US" dirty="0"/>
              <a:t>t ignore UML</a:t>
            </a:r>
          </a:p>
          <a:p>
            <a:r>
              <a:rPr lang="en-US" dirty="0"/>
              <a:t>You need to know a little UML</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33</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 diagrams are just usefu</a:t>
            </a:r>
            <a:r>
              <a:rPr lang="en-US" baseline="0" dirty="0"/>
              <a:t>l – code, things, databases, or just objects</a:t>
            </a:r>
          </a:p>
          <a:p>
            <a:r>
              <a:rPr lang="en-US" baseline="0" dirty="0"/>
              <a:t>Don</a:t>
            </a:r>
            <a:r>
              <a:rPr lang="uk-UA" baseline="0" dirty="0"/>
              <a:t>’</a:t>
            </a:r>
            <a:r>
              <a:rPr lang="en-US" baseline="0" dirty="0"/>
              <a:t>t underestimate sequence – most diagrams do not show sequence and that is the firs thing that is asked</a:t>
            </a:r>
          </a:p>
          <a:p>
            <a:r>
              <a:rPr lang="en-US" baseline="0" dirty="0"/>
              <a:t>Both GML and C4 rely heavily on explaining components – UML goes all out</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34</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35</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36</a:t>
            </a:fld>
            <a:endParaRPr lang="en-US"/>
          </a:p>
        </p:txBody>
      </p:sp>
    </p:spTree>
    <p:extLst>
      <p:ext uri="{BB962C8B-B14F-4D97-AF65-F5344CB8AC3E}">
        <p14:creationId xmlns:p14="http://schemas.microsoft.com/office/powerpoint/2010/main" val="61736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37</a:t>
            </a:fld>
            <a:endParaRPr lang="en-US"/>
          </a:p>
        </p:txBody>
      </p:sp>
    </p:spTree>
    <p:extLst>
      <p:ext uri="{BB962C8B-B14F-4D97-AF65-F5344CB8AC3E}">
        <p14:creationId xmlns:p14="http://schemas.microsoft.com/office/powerpoint/2010/main" val="482599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help us do all of this? Lets</a:t>
            </a:r>
            <a:r>
              <a:rPr lang="en-US" baseline="0" dirty="0"/>
              <a:t> look at Drawing first</a:t>
            </a:r>
            <a:endParaRPr lang="en-US" dirty="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38</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my </a:t>
            </a:r>
            <a:r>
              <a:rPr lang="en-US" dirty="0" err="1"/>
              <a:t>goto</a:t>
            </a:r>
            <a:r>
              <a:rPr lang="en-US" dirty="0"/>
              <a:t> . </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39</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40</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Architecture is used to describe stuff</a:t>
            </a:r>
            <a:r>
              <a:rPr lang="en-US" baseline="0" dirty="0"/>
              <a:t> – could be anything really</a:t>
            </a:r>
          </a:p>
          <a:p>
            <a:endParaRPr lang="en-US" dirty="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5</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PowerPoint has some </a:t>
            </a:r>
            <a:r>
              <a:rPr lang="en-US" dirty="0" err="1"/>
              <a:t>OpenOffice</a:t>
            </a:r>
            <a:r>
              <a:rPr lang="en-US" dirty="0"/>
              <a:t> equivalents</a:t>
            </a:r>
            <a:r>
              <a:rPr lang="en-US" baseline="0" dirty="0"/>
              <a:t>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41</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42</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only does one thing but it does it</a:t>
            </a:r>
            <a:r>
              <a:rPr lang="en-US" baseline="0" dirty="0"/>
              <a:t> really well</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43</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UML</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44</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t>
            </a:r>
            <a:r>
              <a:rPr lang="en-US" dirty="0" err="1"/>
              <a:t>arent</a:t>
            </a:r>
            <a:r>
              <a:rPr lang="en-US" dirty="0"/>
              <a:t> that many free</a:t>
            </a:r>
            <a:r>
              <a:rPr lang="en-US" baseline="0" dirty="0"/>
              <a:t> modeling tools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45</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my </a:t>
            </a:r>
            <a:r>
              <a:rPr lang="en-US" dirty="0" err="1"/>
              <a:t>goto</a:t>
            </a:r>
            <a:r>
              <a:rPr lang="en-US" dirty="0"/>
              <a:t> . </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46</a:t>
            </a:fld>
            <a:endParaRPr lang="en-US"/>
          </a:p>
        </p:txBody>
      </p:sp>
    </p:spTree>
    <p:extLst>
      <p:ext uri="{BB962C8B-B14F-4D97-AF65-F5344CB8AC3E}">
        <p14:creationId xmlns:p14="http://schemas.microsoft.com/office/powerpoint/2010/main" val="2050113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PowerPoint has some </a:t>
            </a:r>
            <a:r>
              <a:rPr lang="en-US" dirty="0" err="1"/>
              <a:t>OpenOffice</a:t>
            </a:r>
            <a:r>
              <a:rPr lang="en-US" dirty="0"/>
              <a:t> equivalents</a:t>
            </a:r>
            <a:r>
              <a:rPr lang="en-US" baseline="0" dirty="0"/>
              <a:t>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47</a:t>
            </a:fld>
            <a:endParaRPr lang="en-US"/>
          </a:p>
        </p:txBody>
      </p:sp>
    </p:spTree>
    <p:extLst>
      <p:ext uri="{BB962C8B-B14F-4D97-AF65-F5344CB8AC3E}">
        <p14:creationId xmlns:p14="http://schemas.microsoft.com/office/powerpoint/2010/main" val="1407723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48</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49</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I said FREE but this tool is pretty good if you have some money</a:t>
            </a:r>
          </a:p>
          <a:p>
            <a:r>
              <a:rPr lang="en-US" dirty="0"/>
              <a:t>Watch for Freemium tools or pay to get the real thing offers</a:t>
            </a:r>
          </a:p>
          <a:p>
            <a:endParaRPr lang="en-US" dirty="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50</a:t>
            </a:fld>
            <a:endParaRPr lang="en-US"/>
          </a:p>
        </p:txBody>
      </p:sp>
    </p:spTree>
    <p:extLst>
      <p:ext uri="{BB962C8B-B14F-4D97-AF65-F5344CB8AC3E}">
        <p14:creationId xmlns:p14="http://schemas.microsoft.com/office/powerpoint/2010/main" val="3710602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you end up with more than one thing</a:t>
            </a:r>
            <a:r>
              <a:rPr lang="en-US" baseline="0" dirty="0"/>
              <a:t> to talk about</a:t>
            </a:r>
            <a:endParaRPr lang="en-US" dirty="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6</a:t>
            </a:fld>
            <a:endParaRPr lang="en-US"/>
          </a:p>
        </p:txBody>
      </p:sp>
    </p:spTree>
    <p:extLst>
      <p:ext uri="{BB962C8B-B14F-4D97-AF65-F5344CB8AC3E}">
        <p14:creationId xmlns:p14="http://schemas.microsoft.com/office/powerpoint/2010/main" val="5404325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51</a:t>
            </a:fld>
            <a:endParaRPr lang="en-US"/>
          </a:p>
        </p:txBody>
      </p:sp>
    </p:spTree>
    <p:extLst>
      <p:ext uri="{BB962C8B-B14F-4D97-AF65-F5344CB8AC3E}">
        <p14:creationId xmlns:p14="http://schemas.microsoft.com/office/powerpoint/2010/main" val="42730151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200" kern="1200" baseline="0" dirty="0">
              <a:solidFill>
                <a:schemeClr val="tx1"/>
              </a:solidFill>
              <a:latin typeface="+mn-lt"/>
              <a:ea typeface="+mn-ea"/>
              <a:cs typeface="+mn-cs"/>
            </a:endParaRP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52</a:t>
            </a:fld>
            <a:endParaRPr lang="en-US"/>
          </a:p>
        </p:txBody>
      </p:sp>
    </p:spTree>
    <p:extLst>
      <p:ext uri="{BB962C8B-B14F-4D97-AF65-F5344CB8AC3E}">
        <p14:creationId xmlns:p14="http://schemas.microsoft.com/office/powerpoint/2010/main" val="4166683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the real world most things are related in one or more ways, sometime we take it for granted sometime</a:t>
            </a:r>
            <a:r>
              <a:rPr lang="en-US" baseline="0" dirty="0"/>
              <a:t>s we have to be explicit</a:t>
            </a:r>
          </a:p>
          <a:p>
            <a:r>
              <a:rPr lang="en-US" baseline="0" dirty="0"/>
              <a:t>We are at a </a:t>
            </a:r>
            <a:r>
              <a:rPr lang="en-US" baseline="0" dirty="0" err="1"/>
              <a:t>Dev</a:t>
            </a:r>
            <a:r>
              <a:rPr lang="en-US" baseline="0" dirty="0"/>
              <a:t> thing so lets make this more real</a:t>
            </a:r>
          </a:p>
          <a:p>
            <a:endParaRPr lang="en-US" dirty="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7</a:t>
            </a:fld>
            <a:endParaRPr lang="en-US"/>
          </a:p>
        </p:txBody>
      </p:sp>
    </p:spTree>
    <p:extLst>
      <p:ext uri="{BB962C8B-B14F-4D97-AF65-F5344CB8AC3E}">
        <p14:creationId xmlns:p14="http://schemas.microsoft.com/office/powerpoint/2010/main" val="139578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we expect to be bigger than </a:t>
            </a:r>
            <a:r>
              <a:rPr lang="en-US" baseline="0" dirty="0" err="1"/>
              <a:t>Zuckerberg</a:t>
            </a:r>
            <a:r>
              <a:rPr lang="en-US" baseline="0" dirty="0"/>
              <a:t> we need to make sure we have some redundancy, some uptime, Some </a:t>
            </a:r>
            <a:r>
              <a:rPr lang="en-US" baseline="0" dirty="0" err="1"/>
              <a:t>Netflixish</a:t>
            </a:r>
            <a:r>
              <a:rPr lang="en-US" baseline="0" dirty="0"/>
              <a:t> behavior</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8</a:t>
            </a:fld>
            <a:endParaRPr lang="en-US"/>
          </a:p>
        </p:txBody>
      </p:sp>
    </p:spTree>
    <p:extLst>
      <p:ext uri="{BB962C8B-B14F-4D97-AF65-F5344CB8AC3E}">
        <p14:creationId xmlns:p14="http://schemas.microsoft.com/office/powerpoint/2010/main" val="1395788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we expect to be bigger than </a:t>
            </a:r>
            <a:r>
              <a:rPr lang="en-US" baseline="0" dirty="0" err="1"/>
              <a:t>Zuckerberg</a:t>
            </a:r>
            <a:r>
              <a:rPr lang="en-US" baseline="0" dirty="0"/>
              <a:t> we need to make sure we have some redundancy, some uptime, Some </a:t>
            </a:r>
            <a:r>
              <a:rPr lang="en-US" baseline="0" dirty="0" err="1"/>
              <a:t>Netflixish</a:t>
            </a:r>
            <a:r>
              <a:rPr lang="en-US" baseline="0"/>
              <a:t> behavior</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9</a:t>
            </a:fld>
            <a:endParaRPr lang="en-US"/>
          </a:p>
        </p:txBody>
      </p:sp>
    </p:spTree>
    <p:extLst>
      <p:ext uri="{BB962C8B-B14F-4D97-AF65-F5344CB8AC3E}">
        <p14:creationId xmlns:p14="http://schemas.microsoft.com/office/powerpoint/2010/main" val="1395788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we expect to be bigger than </a:t>
            </a:r>
            <a:r>
              <a:rPr lang="en-US" baseline="0" dirty="0" err="1"/>
              <a:t>Zuckerberg</a:t>
            </a:r>
            <a:r>
              <a:rPr lang="en-US" baseline="0" dirty="0"/>
              <a:t> we need to make sure we have some redundancy, some uptime, Some </a:t>
            </a:r>
            <a:r>
              <a:rPr lang="en-US" baseline="0" dirty="0" err="1"/>
              <a:t>Netflixish</a:t>
            </a:r>
            <a:r>
              <a:rPr lang="en-US" baseline="0"/>
              <a:t> behavior</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9C6820A-210A-46EB-BC59-8AF0A5210A1B}" type="slidenum">
              <a:rPr lang="en-US" smtClean="0"/>
              <a:pPr/>
              <a:t>10</a:t>
            </a:fld>
            <a:endParaRPr lang="en-US"/>
          </a:p>
        </p:txBody>
      </p:sp>
    </p:spTree>
    <p:extLst>
      <p:ext uri="{BB962C8B-B14F-4D97-AF65-F5344CB8AC3E}">
        <p14:creationId xmlns:p14="http://schemas.microsoft.com/office/powerpoint/2010/main" val="1395788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B58DC2-209A-480E-A565-EC4B1588FEC7}" type="datetimeFigureOut">
              <a:rPr lang="en-US" smtClean="0"/>
              <a:pPr/>
              <a:t>7/20/2017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Footer</a:t>
            </a:r>
            <a:endParaRPr lang="en-US" dirty="0"/>
          </a:p>
        </p:txBody>
      </p:sp>
      <p:sp>
        <p:nvSpPr>
          <p:cNvPr id="6" name="Slide Number Placeholder 5"/>
          <p:cNvSpPr>
            <a:spLocks noGrp="1"/>
          </p:cNvSpPr>
          <p:nvPr>
            <p:ph type="sldNum" sz="quarter" idx="12"/>
          </p:nvPr>
        </p:nvSpPr>
        <p:spPr/>
        <p:txBody>
          <a:bodyPr/>
          <a:lstStyle/>
          <a:p>
            <a:fld id="{8EB3D16A-954B-4039-B02D-4F77AF210AA0}" type="slidenum">
              <a:rPr lang="en-US" smtClean="0"/>
              <a:pPr/>
              <a:t>‹#›</a:t>
            </a:fld>
            <a:endParaRPr lang="en-US" dirty="0"/>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B58DC2-209A-480E-A565-EC4B1588FEC7}" type="datetimeFigureOut">
              <a:rPr lang="en-US" smtClean="0"/>
              <a:pPr/>
              <a:t>7/20/2017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Footer</a:t>
            </a:r>
            <a:endParaRPr lang="en-US" dirty="0"/>
          </a:p>
        </p:txBody>
      </p:sp>
      <p:sp>
        <p:nvSpPr>
          <p:cNvPr id="6" name="Slide Number Placeholder 5"/>
          <p:cNvSpPr>
            <a:spLocks noGrp="1"/>
          </p:cNvSpPr>
          <p:nvPr>
            <p:ph type="sldNum" sz="quarter" idx="12"/>
          </p:nvPr>
        </p:nvSpPr>
        <p:spPr/>
        <p:txBody>
          <a:bodyPr/>
          <a:lstStyle/>
          <a:p>
            <a:fld id="{8EB3D16A-954B-4039-B02D-4F77AF210AA0}" type="slidenum">
              <a:rPr lang="en-US" smtClean="0"/>
              <a:pPr/>
              <a:t>‹#›</a:t>
            </a:fld>
            <a:endParaRPr lang="en-US" dirty="0"/>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B58DC2-209A-480E-A565-EC4B1588FEC7}" type="datetimeFigureOut">
              <a:rPr lang="en-US" smtClean="0"/>
              <a:pPr/>
              <a:t>7/20/2017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Footer</a:t>
            </a:r>
            <a:endParaRPr lang="en-US" dirty="0"/>
          </a:p>
        </p:txBody>
      </p:sp>
      <p:sp>
        <p:nvSpPr>
          <p:cNvPr id="6" name="Slide Number Placeholder 5"/>
          <p:cNvSpPr>
            <a:spLocks noGrp="1"/>
          </p:cNvSpPr>
          <p:nvPr>
            <p:ph type="sldNum" sz="quarter" idx="12"/>
          </p:nvPr>
        </p:nvSpPr>
        <p:spPr/>
        <p:txBody>
          <a:bodyPr/>
          <a:lstStyle/>
          <a:p>
            <a:fld id="{8EB3D16A-954B-4039-B02D-4F77AF210AA0}" type="slidenum">
              <a:rPr lang="en-US" smtClean="0"/>
              <a:pPr/>
              <a:t>‹#›</a:t>
            </a:fld>
            <a:endParaRPr lang="en-US" dirty="0"/>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8" y="0"/>
            <a:ext cx="8170862" cy="904875"/>
          </a:xfrm>
          <a:prstGeom prst="rect">
            <a:avLst/>
          </a:prstGeom>
        </p:spPr>
        <p:txBody>
          <a:bodyPr lIns="0" tIns="0" rIns="0" bIns="0" anchor="ctr" anchorCtr="0"/>
          <a:lstStyle>
            <a:lvl1pPr algn="l">
              <a:defRPr sz="2000" b="1">
                <a:solidFill>
                  <a:schemeClr val="tx2"/>
                </a:solidFill>
              </a:defRPr>
            </a:lvl1pPr>
          </a:lstStyle>
          <a:p>
            <a:r>
              <a:rPr lang="en-US" dirty="0"/>
              <a:t>Click to edit title</a:t>
            </a:r>
          </a:p>
        </p:txBody>
      </p:sp>
      <p:sp>
        <p:nvSpPr>
          <p:cNvPr id="3" name="Slide Number Placeholder 2"/>
          <p:cNvSpPr>
            <a:spLocks noGrp="1"/>
          </p:cNvSpPr>
          <p:nvPr>
            <p:ph type="sldNum" sz="quarter" idx="10"/>
          </p:nvPr>
        </p:nvSpPr>
        <p:spPr/>
        <p:txBody>
          <a:bodyPr/>
          <a:lstStyle>
            <a:lvl1pPr algn="ctr">
              <a:defRPr/>
            </a:lvl1pPr>
          </a:lstStyle>
          <a:p>
            <a:fld id="{8EB3D16A-954B-4039-B02D-4F77AF210AA0}" type="slidenum">
              <a:rPr lang="en-US" smtClean="0"/>
              <a:pPr/>
              <a:t>‹#›</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Content Placeholder 5"/>
          <p:cNvSpPr>
            <a:spLocks noGrp="1"/>
          </p:cNvSpPr>
          <p:nvPr>
            <p:ph sz="quarter" idx="12" hasCustomPrompt="1"/>
          </p:nvPr>
        </p:nvSpPr>
        <p:spPr>
          <a:xfrm>
            <a:off x="515938" y="1216025"/>
            <a:ext cx="8190180" cy="4764088"/>
          </a:xfrm>
          <a:prstGeom prst="rect">
            <a:avLst/>
          </a:prstGeom>
        </p:spPr>
        <p:txBody>
          <a:bodyPr lIns="0" tIns="0" rIns="0" bIns="0"/>
          <a:lstStyle>
            <a:lvl1pPr marL="228600" indent="-228600">
              <a:spcBef>
                <a:spcPts val="800"/>
              </a:spcBef>
              <a:buClr>
                <a:schemeClr val="accent1"/>
              </a:buClr>
              <a:buSzPct val="80000"/>
              <a:buFont typeface="Wingdings 3" pitchFamily="18" charset="2"/>
              <a:buChar char="u"/>
              <a:defRPr sz="1800">
                <a:solidFill>
                  <a:schemeClr val="tx1"/>
                </a:solidFill>
              </a:defRPr>
            </a:lvl1pPr>
            <a:lvl2pPr marL="457200" indent="-228600">
              <a:spcBef>
                <a:spcPts val="800"/>
              </a:spcBef>
              <a:buClr>
                <a:schemeClr val="tx1">
                  <a:lumMod val="50000"/>
                  <a:lumOff val="50000"/>
                </a:schemeClr>
              </a:buClr>
              <a:buSzPct val="100000"/>
              <a:buFont typeface="Verdana" pitchFamily="34" charset="0"/>
              <a:buChar char="•"/>
              <a:defRPr sz="1800">
                <a:solidFill>
                  <a:schemeClr val="tx1"/>
                </a:solidFill>
              </a:defRPr>
            </a:lvl2pPr>
            <a:lvl3pPr marL="685800" indent="-228600">
              <a:spcBef>
                <a:spcPts val="800"/>
              </a:spcBef>
              <a:buClr>
                <a:schemeClr val="tx1"/>
              </a:buClr>
              <a:buSzPct val="100000"/>
              <a:buFont typeface="Verdana" pitchFamily="34" charset="0"/>
              <a:buChar char="–"/>
              <a:defRPr sz="1600" baseline="0">
                <a:solidFill>
                  <a:schemeClr val="tx1"/>
                </a:solidFill>
              </a:defRPr>
            </a:lvl3pPr>
            <a:lvl4pPr marL="914400" indent="-228600">
              <a:spcBef>
                <a:spcPts val="800"/>
              </a:spcBef>
              <a:buClr>
                <a:schemeClr val="tx1">
                  <a:lumMod val="50000"/>
                  <a:lumOff val="50000"/>
                </a:schemeClr>
              </a:buClr>
              <a:buSzPct val="100000"/>
              <a:buFont typeface="Wingdings" pitchFamily="2" charset="2"/>
              <a:buChar char="§"/>
              <a:defRPr sz="1600">
                <a:solidFill>
                  <a:schemeClr val="tx1"/>
                </a:solidFill>
              </a:defRPr>
            </a:lvl4pPr>
            <a:lvl5pPr marL="1143000" indent="-228600">
              <a:buClr>
                <a:schemeClr val="accent3"/>
              </a:buClr>
              <a:buSzPct val="80000"/>
              <a:buFontTx/>
              <a:buNone/>
              <a:defRPr sz="1800"/>
            </a:lvl5pPr>
          </a:lstStyle>
          <a:p>
            <a:pPr lvl="0"/>
            <a:r>
              <a:rPr lang="en-US" dirty="0"/>
              <a:t>Click to edit arrow text</a:t>
            </a:r>
          </a:p>
          <a:p>
            <a:pPr lvl="1"/>
            <a:r>
              <a:rPr lang="en-US" dirty="0"/>
              <a:t>Edit bullet text</a:t>
            </a:r>
          </a:p>
          <a:p>
            <a:pPr lvl="2"/>
            <a:r>
              <a:rPr lang="en-US" dirty="0"/>
              <a:t>Edit dash text</a:t>
            </a:r>
          </a:p>
          <a:p>
            <a:pPr lvl="3"/>
            <a:r>
              <a:rPr lang="en-US" dirty="0"/>
              <a:t>Edit box text</a:t>
            </a:r>
          </a:p>
          <a:p>
            <a:pPr lvl="3"/>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ed Bulle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8" y="0"/>
            <a:ext cx="8229600" cy="904875"/>
          </a:xfrm>
          <a:prstGeom prst="rect">
            <a:avLst/>
          </a:prstGeom>
        </p:spPr>
        <p:txBody>
          <a:bodyPr lIns="0" tIns="0" rIns="0" bIns="0" anchor="ctr"/>
          <a:lstStyle>
            <a:lvl1pPr algn="l">
              <a:defRPr sz="2000" b="1">
                <a:solidFill>
                  <a:schemeClr val="tx2"/>
                </a:solidFill>
              </a:defRPr>
            </a:lvl1pPr>
          </a:lstStyle>
          <a:p>
            <a:r>
              <a:rPr lang="en-US" dirty="0"/>
              <a:t>Click to edit title</a:t>
            </a:r>
          </a:p>
        </p:txBody>
      </p:sp>
      <p:sp>
        <p:nvSpPr>
          <p:cNvPr id="3" name="Slide Number Placeholder 2"/>
          <p:cNvSpPr>
            <a:spLocks noGrp="1"/>
          </p:cNvSpPr>
          <p:nvPr>
            <p:ph type="sldNum" sz="quarter" idx="10"/>
          </p:nvPr>
        </p:nvSpPr>
        <p:spPr/>
        <p:txBody>
          <a:bodyPr/>
          <a:lstStyle/>
          <a:p>
            <a:fld id="{8EB3D16A-954B-4039-B02D-4F77AF210AA0}" type="slidenum">
              <a:rPr lang="en-US" smtClean="0"/>
              <a:pPr/>
              <a:t>‹#›</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Content Placeholder 5"/>
          <p:cNvSpPr>
            <a:spLocks noGrp="1"/>
          </p:cNvSpPr>
          <p:nvPr>
            <p:ph sz="quarter" idx="12" hasCustomPrompt="1"/>
          </p:nvPr>
        </p:nvSpPr>
        <p:spPr>
          <a:xfrm>
            <a:off x="515938" y="1216025"/>
            <a:ext cx="8190180" cy="4751388"/>
          </a:xfrm>
          <a:prstGeom prst="rect">
            <a:avLst/>
          </a:prstGeom>
        </p:spPr>
        <p:txBody>
          <a:bodyPr lIns="0" tIns="0" rIns="0" bIns="0"/>
          <a:lstStyle>
            <a:lvl1pPr marL="228600" indent="-228600">
              <a:spcBef>
                <a:spcPts val="800"/>
              </a:spcBef>
              <a:buClr>
                <a:schemeClr val="accent1"/>
              </a:buClr>
              <a:buSzPct val="80000"/>
              <a:buFont typeface="Wingdings 3" pitchFamily="18" charset="2"/>
              <a:buChar char="u"/>
              <a:defRPr sz="1800" baseline="0">
                <a:solidFill>
                  <a:schemeClr val="tx1"/>
                </a:solidFill>
              </a:defRPr>
            </a:lvl1pPr>
            <a:lvl2pPr marL="685800" indent="-457200">
              <a:spcBef>
                <a:spcPts val="800"/>
              </a:spcBef>
              <a:buFont typeface="+mj-lt"/>
              <a:buAutoNum type="arabicPeriod"/>
              <a:defRPr sz="1800" baseline="0">
                <a:solidFill>
                  <a:schemeClr val="tx1"/>
                </a:solidFill>
              </a:defRPr>
            </a:lvl2pPr>
            <a:lvl3pPr marL="1035050" indent="-349250">
              <a:spcBef>
                <a:spcPts val="800"/>
              </a:spcBef>
              <a:buFont typeface="+mj-lt"/>
              <a:buAutoNum type="alphaLcPeriod"/>
              <a:defRPr sz="1600">
                <a:solidFill>
                  <a:schemeClr val="tx1"/>
                </a:solidFill>
              </a:defRPr>
            </a:lvl3pPr>
            <a:lvl4pPr marL="1371600" indent="-336550">
              <a:spcBef>
                <a:spcPts val="800"/>
              </a:spcBef>
              <a:buFont typeface="+mj-lt"/>
              <a:buAutoNum type="romanLcPeriod"/>
              <a:defRPr sz="1600">
                <a:solidFill>
                  <a:schemeClr val="tx1"/>
                </a:solidFill>
              </a:defRPr>
            </a:lvl4pPr>
            <a:lvl5pPr>
              <a:buFontTx/>
              <a:buNone/>
              <a:defRPr sz="2000">
                <a:solidFill>
                  <a:schemeClr val="tx1"/>
                </a:solidFill>
              </a:defRPr>
            </a:lvl5pPr>
          </a:lstStyle>
          <a:p>
            <a:pPr lvl="0"/>
            <a:r>
              <a:rPr lang="en-US" dirty="0"/>
              <a:t>Click to edit arrow text</a:t>
            </a:r>
          </a:p>
          <a:p>
            <a:pPr lvl="1"/>
            <a:r>
              <a:rPr lang="en-US" dirty="0"/>
              <a:t>Edit number text</a:t>
            </a:r>
          </a:p>
          <a:p>
            <a:pPr lvl="2"/>
            <a:r>
              <a:rPr lang="en-US" dirty="0"/>
              <a:t>Edit letter text</a:t>
            </a:r>
          </a:p>
          <a:p>
            <a:pPr lvl="3"/>
            <a:r>
              <a:rPr lang="en-US" dirty="0"/>
              <a:t>Edit number text</a:t>
            </a:r>
          </a:p>
          <a:p>
            <a:pPr lvl="3"/>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B58DC2-209A-480E-A565-EC4B1588FEC7}" type="datetimeFigureOut">
              <a:rPr lang="en-US" smtClean="0"/>
              <a:pPr/>
              <a:t>7/20/2017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Footer</a:t>
            </a:r>
            <a:endParaRPr lang="en-US" dirty="0"/>
          </a:p>
        </p:txBody>
      </p:sp>
      <p:sp>
        <p:nvSpPr>
          <p:cNvPr id="6" name="Slide Number Placeholder 5"/>
          <p:cNvSpPr>
            <a:spLocks noGrp="1"/>
          </p:cNvSpPr>
          <p:nvPr>
            <p:ph type="sldNum" sz="quarter" idx="12"/>
          </p:nvPr>
        </p:nvSpPr>
        <p:spPr/>
        <p:txBody>
          <a:bodyPr/>
          <a:lstStyle/>
          <a:p>
            <a:fld id="{8EB3D16A-954B-4039-B02D-4F77AF210AA0}" type="slidenum">
              <a:rPr lang="en-US" smtClean="0"/>
              <a:pPr/>
              <a:t>‹#›</a:t>
            </a:fld>
            <a:endParaRPr lang="en-US" dirty="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B58DC2-209A-480E-A565-EC4B1588FEC7}" type="datetimeFigureOut">
              <a:rPr lang="en-US" smtClean="0"/>
              <a:pPr/>
              <a:t>7/20/2017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EB3D16A-954B-4039-B02D-4F77AF210AA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B58DC2-209A-480E-A565-EC4B1588FEC7}" type="datetimeFigureOut">
              <a:rPr lang="en-US" smtClean="0"/>
              <a:pPr/>
              <a:t>7/20/2017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Footer</a:t>
            </a:r>
            <a:endParaRPr lang="en-US" dirty="0"/>
          </a:p>
        </p:txBody>
      </p:sp>
      <p:sp>
        <p:nvSpPr>
          <p:cNvPr id="7" name="Slide Number Placeholder 6"/>
          <p:cNvSpPr>
            <a:spLocks noGrp="1"/>
          </p:cNvSpPr>
          <p:nvPr>
            <p:ph type="sldNum" sz="quarter" idx="12"/>
          </p:nvPr>
        </p:nvSpPr>
        <p:spPr/>
        <p:txBody>
          <a:bodyPr/>
          <a:lstStyle/>
          <a:p>
            <a:fld id="{8EB3D16A-954B-4039-B02D-4F77AF210AA0}" type="slidenum">
              <a:rPr lang="en-US" smtClean="0"/>
              <a:pPr/>
              <a:t>‹#›</a:t>
            </a:fld>
            <a:endParaRPr lang="en-US"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1B58DC2-209A-480E-A565-EC4B1588FEC7}" type="datetimeFigureOut">
              <a:rPr lang="en-US" smtClean="0"/>
              <a:pPr/>
              <a:t>7/20/2017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Footer</a:t>
            </a:r>
            <a:endParaRPr lang="en-US" dirty="0"/>
          </a:p>
        </p:txBody>
      </p:sp>
      <p:sp>
        <p:nvSpPr>
          <p:cNvPr id="9" name="Slide Number Placeholder 8"/>
          <p:cNvSpPr>
            <a:spLocks noGrp="1"/>
          </p:cNvSpPr>
          <p:nvPr>
            <p:ph type="sldNum" sz="quarter" idx="12"/>
          </p:nvPr>
        </p:nvSpPr>
        <p:spPr/>
        <p:txBody>
          <a:bodyPr/>
          <a:lstStyle/>
          <a:p>
            <a:fld id="{8EB3D16A-954B-4039-B02D-4F77AF210AA0}" type="slidenum">
              <a:rPr lang="en-US" smtClean="0"/>
              <a:pPr/>
              <a:t>‹#›</a:t>
            </a:fld>
            <a:endParaRPr lang="en-US" dirty="0"/>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1B58DC2-209A-480E-A565-EC4B1588FEC7}" type="datetimeFigureOut">
              <a:rPr lang="en-US" smtClean="0"/>
              <a:pPr/>
              <a:t>7/20/2017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Footer</a:t>
            </a:r>
            <a:endParaRPr lang="en-US" dirty="0"/>
          </a:p>
        </p:txBody>
      </p:sp>
      <p:sp>
        <p:nvSpPr>
          <p:cNvPr id="5" name="Slide Number Placeholder 4"/>
          <p:cNvSpPr>
            <a:spLocks noGrp="1"/>
          </p:cNvSpPr>
          <p:nvPr>
            <p:ph type="sldNum" sz="quarter" idx="12"/>
          </p:nvPr>
        </p:nvSpPr>
        <p:spPr/>
        <p:txBody>
          <a:bodyPr/>
          <a:lstStyle/>
          <a:p>
            <a:fld id="{8EB3D16A-954B-4039-B02D-4F77AF210AA0}" type="slidenum">
              <a:rPr lang="en-US" smtClean="0"/>
              <a:pPr/>
              <a:t>‹#›</a:t>
            </a:fld>
            <a:endParaRPr lang="en-US" dirty="0"/>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1B58DC2-209A-480E-A565-EC4B1588FEC7}" type="datetimeFigureOut">
              <a:rPr lang="en-US" smtClean="0"/>
              <a:pPr/>
              <a:t>7/20/2017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Footer</a:t>
            </a:r>
            <a:endParaRPr lang="en-US" dirty="0"/>
          </a:p>
        </p:txBody>
      </p:sp>
      <p:sp>
        <p:nvSpPr>
          <p:cNvPr id="4" name="Slide Number Placeholder 3"/>
          <p:cNvSpPr>
            <a:spLocks noGrp="1"/>
          </p:cNvSpPr>
          <p:nvPr>
            <p:ph type="sldNum" sz="quarter" idx="12"/>
          </p:nvPr>
        </p:nvSpPr>
        <p:spPr/>
        <p:txBody>
          <a:bodyPr/>
          <a:lstStyle/>
          <a:p>
            <a:fld id="{8EB3D16A-954B-4039-B02D-4F77AF210AA0}" type="slidenum">
              <a:rPr lang="en-US" smtClean="0"/>
              <a:pPr/>
              <a:t>‹#›</a:t>
            </a:fld>
            <a:endParaRPr lang="en-US" dirty="0"/>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B58DC2-209A-480E-A565-EC4B1588FEC7}" type="datetimeFigureOut">
              <a:rPr lang="en-US" smtClean="0"/>
              <a:pPr/>
              <a:t>7/20/2017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EB3D16A-954B-4039-B02D-4F77AF210A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B58DC2-209A-480E-A565-EC4B1588FEC7}" type="datetimeFigureOut">
              <a:rPr lang="en-US" smtClean="0"/>
              <a:pPr/>
              <a:t>7/20/2017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EB3D16A-954B-4039-B02D-4F77AF210A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69653-A6AD-4ABB-8A64-177F29BA15A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14" r:id="rId12"/>
    <p:sldLayoutId id="2147483716" r:id="rId13"/>
  </p:sldLayoutIdLst>
  <p:hf hdr="0" dt="0"/>
  <p:txStyles>
    <p:titleStyle>
      <a:lvl1pPr algn="ctr" defTabSz="914400" rtl="0" eaLnBrk="1" latinLnBrk="0" hangingPunct="1">
        <a:spcBef>
          <a:spcPct val="0"/>
        </a:spcBef>
        <a:buNone/>
        <a:defRPr sz="4400" kern="1200">
          <a:solidFill>
            <a:schemeClr val="tx1"/>
          </a:solidFill>
          <a:latin typeface="Helvetica Neue"/>
          <a:ea typeface="+mj-ea"/>
          <a:cs typeface="Helvetica Neue"/>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Neue"/>
          <a:ea typeface="+mn-ea"/>
          <a:cs typeface="Helvetica Neue"/>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hyperlink" Target="http://plantuml.com/" TargetMode="External"/><Relationship Id="rId3" Type="http://schemas.openxmlformats.org/officeDocument/2006/relationships/hyperlink" Target="http://pubs.opengroup.org/architecture/archimate3-doc/" TargetMode="External"/><Relationship Id="rId7" Type="http://schemas.openxmlformats.org/officeDocument/2006/relationships/hyperlink" Target="https://www.enterprise-architecture.org/home.php"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hyperlink" Target="http://www.uml.org/" TargetMode="External"/><Relationship Id="rId5" Type="http://schemas.openxmlformats.org/officeDocument/2006/relationships/hyperlink" Target="http://wiki.c2.com/?GalacticModelingLanguage" TargetMode="External"/><Relationship Id="rId10" Type="http://schemas.openxmlformats.org/officeDocument/2006/relationships/hyperlink" Target="https://products.office.com/en-us/visio/flowchart-software?tab=tabs-1" TargetMode="External"/><Relationship Id="rId4" Type="http://schemas.openxmlformats.org/officeDocument/2006/relationships/hyperlink" Target="http://www.codingthearchitecture.com/" TargetMode="External"/><Relationship Id="rId9" Type="http://schemas.openxmlformats.org/officeDocument/2006/relationships/hyperlink" Target="http://www.sparxsystems.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85011" y="2581184"/>
            <a:ext cx="2895600" cy="365125"/>
          </a:xfrm>
        </p:spPr>
        <p:txBody>
          <a:bodyPr/>
          <a:lstStyle/>
          <a:p>
            <a:pPr algn="ctr"/>
            <a:r>
              <a:rPr lang="en-US" sz="9600" dirty="0"/>
              <a:t>X</a:t>
            </a:r>
          </a:p>
        </p:txBody>
      </p:sp>
      <p:sp>
        <p:nvSpPr>
          <p:cNvPr id="3" name="Slide Number Placeholder 2"/>
          <p:cNvSpPr>
            <a:spLocks noGrp="1"/>
          </p:cNvSpPr>
          <p:nvPr>
            <p:ph type="sldNum" sz="quarter" idx="12"/>
          </p:nvPr>
        </p:nvSpPr>
        <p:spPr/>
        <p:txBody>
          <a:bodyPr/>
          <a:lstStyle/>
          <a:p>
            <a:fld id="{8EB3D16A-954B-4039-B02D-4F77AF210AA0}" type="slidenum">
              <a:rPr lang="en-US" smtClean="0"/>
              <a:pPr/>
              <a:t>1</a:t>
            </a:fld>
            <a:endParaRPr lang="en-US" dirty="0"/>
          </a:p>
        </p:txBody>
      </p:sp>
    </p:spTree>
    <p:extLst>
      <p:ext uri="{BB962C8B-B14F-4D97-AF65-F5344CB8AC3E}">
        <p14:creationId xmlns:p14="http://schemas.microsoft.com/office/powerpoint/2010/main" val="3595167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10</a:t>
            </a:fld>
            <a:endParaRPr lang="en-US" dirty="0"/>
          </a:p>
        </p:txBody>
      </p:sp>
      <p:cxnSp>
        <p:nvCxnSpPr>
          <p:cNvPr id="5" name="Straight Connector 4"/>
          <p:cNvCxnSpPr>
            <a:endCxn id="9" idx="1"/>
          </p:cNvCxnSpPr>
          <p:nvPr/>
        </p:nvCxnSpPr>
        <p:spPr>
          <a:xfrm>
            <a:off x="3342640" y="3134360"/>
            <a:ext cx="2682425"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91545" y="243332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Client</a:t>
            </a:r>
          </a:p>
        </p:txBody>
      </p:sp>
      <p:sp>
        <p:nvSpPr>
          <p:cNvPr id="9" name="Rectangle 8"/>
          <p:cNvSpPr/>
          <p:nvPr/>
        </p:nvSpPr>
        <p:spPr>
          <a:xfrm>
            <a:off x="6025065" y="243332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Server</a:t>
            </a:r>
          </a:p>
        </p:txBody>
      </p:sp>
      <p:sp>
        <p:nvSpPr>
          <p:cNvPr id="6" name="Rectangle 5"/>
          <p:cNvSpPr/>
          <p:nvPr/>
        </p:nvSpPr>
        <p:spPr>
          <a:xfrm>
            <a:off x="6004745" y="429260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Server</a:t>
            </a:r>
          </a:p>
        </p:txBody>
      </p:sp>
    </p:spTree>
    <p:extLst>
      <p:ext uri="{BB962C8B-B14F-4D97-AF65-F5344CB8AC3E}">
        <p14:creationId xmlns:p14="http://schemas.microsoft.com/office/powerpoint/2010/main" val="232981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11</a:t>
            </a:fld>
            <a:endParaRPr lang="en-US" dirty="0"/>
          </a:p>
        </p:txBody>
      </p:sp>
      <p:sp>
        <p:nvSpPr>
          <p:cNvPr id="7" name="Rectangle 6"/>
          <p:cNvSpPr/>
          <p:nvPr/>
        </p:nvSpPr>
        <p:spPr>
          <a:xfrm>
            <a:off x="894265" y="2443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Client</a:t>
            </a:r>
          </a:p>
        </p:txBody>
      </p:sp>
      <p:sp>
        <p:nvSpPr>
          <p:cNvPr id="9" name="Rectangle 8"/>
          <p:cNvSpPr/>
          <p:nvPr/>
        </p:nvSpPr>
        <p:spPr>
          <a:xfrm>
            <a:off x="6035225" y="67564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Server</a:t>
            </a:r>
          </a:p>
        </p:txBody>
      </p:sp>
      <p:sp>
        <p:nvSpPr>
          <p:cNvPr id="6" name="Rectangle 5"/>
          <p:cNvSpPr/>
          <p:nvPr/>
        </p:nvSpPr>
        <p:spPr>
          <a:xfrm>
            <a:off x="6004745" y="429260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Server</a:t>
            </a:r>
          </a:p>
        </p:txBody>
      </p:sp>
      <p:sp>
        <p:nvSpPr>
          <p:cNvPr id="8" name="Rectangle 7"/>
          <p:cNvSpPr/>
          <p:nvPr/>
        </p:nvSpPr>
        <p:spPr>
          <a:xfrm>
            <a:off x="3342825" y="2443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Router</a:t>
            </a:r>
          </a:p>
        </p:txBody>
      </p:sp>
      <p:cxnSp>
        <p:nvCxnSpPr>
          <p:cNvPr id="10" name="Straight Connector 9"/>
          <p:cNvCxnSpPr>
            <a:stCxn id="7" idx="3"/>
            <a:endCxn id="8" idx="1"/>
          </p:cNvCxnSpPr>
          <p:nvPr/>
        </p:nvCxnSpPr>
        <p:spPr>
          <a:xfrm>
            <a:off x="2245360" y="3144520"/>
            <a:ext cx="1097465"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17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12</a:t>
            </a:fld>
            <a:endParaRPr lang="en-US" dirty="0"/>
          </a:p>
        </p:txBody>
      </p:sp>
      <p:cxnSp>
        <p:nvCxnSpPr>
          <p:cNvPr id="5" name="Straight Connector 4"/>
          <p:cNvCxnSpPr>
            <a:stCxn id="8" idx="3"/>
            <a:endCxn id="9" idx="1"/>
          </p:cNvCxnSpPr>
          <p:nvPr/>
        </p:nvCxnSpPr>
        <p:spPr>
          <a:xfrm flipV="1">
            <a:off x="4693920" y="1376680"/>
            <a:ext cx="1341305" cy="176784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94265" y="2443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Client</a:t>
            </a:r>
          </a:p>
        </p:txBody>
      </p:sp>
      <p:sp>
        <p:nvSpPr>
          <p:cNvPr id="9" name="Rectangle 8"/>
          <p:cNvSpPr/>
          <p:nvPr/>
        </p:nvSpPr>
        <p:spPr>
          <a:xfrm>
            <a:off x="6035225" y="67564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Server</a:t>
            </a:r>
          </a:p>
        </p:txBody>
      </p:sp>
      <p:sp>
        <p:nvSpPr>
          <p:cNvPr id="6" name="Rectangle 5"/>
          <p:cNvSpPr/>
          <p:nvPr/>
        </p:nvSpPr>
        <p:spPr>
          <a:xfrm>
            <a:off x="6004745" y="429260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Server</a:t>
            </a:r>
          </a:p>
        </p:txBody>
      </p:sp>
      <p:sp>
        <p:nvSpPr>
          <p:cNvPr id="8" name="Rectangle 7"/>
          <p:cNvSpPr/>
          <p:nvPr/>
        </p:nvSpPr>
        <p:spPr>
          <a:xfrm>
            <a:off x="3342825" y="2443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Router</a:t>
            </a:r>
          </a:p>
        </p:txBody>
      </p:sp>
      <p:cxnSp>
        <p:nvCxnSpPr>
          <p:cNvPr id="10" name="Straight Connector 9"/>
          <p:cNvCxnSpPr>
            <a:stCxn id="7" idx="3"/>
            <a:endCxn id="8" idx="1"/>
          </p:cNvCxnSpPr>
          <p:nvPr/>
        </p:nvCxnSpPr>
        <p:spPr>
          <a:xfrm>
            <a:off x="2245360" y="3144520"/>
            <a:ext cx="1097465"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3"/>
            <a:endCxn id="6" idx="1"/>
          </p:cNvCxnSpPr>
          <p:nvPr/>
        </p:nvCxnSpPr>
        <p:spPr>
          <a:xfrm>
            <a:off x="4693920" y="3144520"/>
            <a:ext cx="1310825" cy="184912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79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13</a:t>
            </a:fld>
            <a:endParaRPr lang="en-US" dirty="0"/>
          </a:p>
        </p:txBody>
      </p:sp>
      <p:sp>
        <p:nvSpPr>
          <p:cNvPr id="7" name="Rectangle 6"/>
          <p:cNvSpPr/>
          <p:nvPr/>
        </p:nvSpPr>
        <p:spPr>
          <a:xfrm>
            <a:off x="894265" y="2443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Client</a:t>
            </a:r>
          </a:p>
        </p:txBody>
      </p:sp>
      <p:sp>
        <p:nvSpPr>
          <p:cNvPr id="9" name="Rectangle 8"/>
          <p:cNvSpPr/>
          <p:nvPr/>
        </p:nvSpPr>
        <p:spPr>
          <a:xfrm>
            <a:off x="6035225" y="67564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Server</a:t>
            </a:r>
          </a:p>
        </p:txBody>
      </p:sp>
      <p:sp>
        <p:nvSpPr>
          <p:cNvPr id="6" name="Rectangle 5"/>
          <p:cNvSpPr/>
          <p:nvPr/>
        </p:nvSpPr>
        <p:spPr>
          <a:xfrm>
            <a:off x="6004745" y="429260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Server</a:t>
            </a:r>
          </a:p>
        </p:txBody>
      </p:sp>
      <p:sp>
        <p:nvSpPr>
          <p:cNvPr id="8" name="Rectangle 7"/>
          <p:cNvSpPr/>
          <p:nvPr/>
        </p:nvSpPr>
        <p:spPr>
          <a:xfrm>
            <a:off x="3342825" y="2443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Router</a:t>
            </a:r>
          </a:p>
        </p:txBody>
      </p:sp>
      <p:cxnSp>
        <p:nvCxnSpPr>
          <p:cNvPr id="10" name="Straight Connector 9"/>
          <p:cNvCxnSpPr>
            <a:stCxn id="7" idx="3"/>
            <a:endCxn id="8" idx="1"/>
          </p:cNvCxnSpPr>
          <p:nvPr/>
        </p:nvCxnSpPr>
        <p:spPr>
          <a:xfrm>
            <a:off x="2245360" y="3144520"/>
            <a:ext cx="1097465"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3"/>
            <a:endCxn id="6" idx="1"/>
          </p:cNvCxnSpPr>
          <p:nvPr/>
        </p:nvCxnSpPr>
        <p:spPr>
          <a:xfrm>
            <a:off x="4693920" y="3144520"/>
            <a:ext cx="1310825" cy="184912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10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14</a:t>
            </a:fld>
            <a:endParaRPr lang="en-US" dirty="0"/>
          </a:p>
        </p:txBody>
      </p:sp>
      <p:cxnSp>
        <p:nvCxnSpPr>
          <p:cNvPr id="5" name="Straight Connector 4"/>
          <p:cNvCxnSpPr>
            <a:stCxn id="8" idx="3"/>
            <a:endCxn id="9" idx="1"/>
          </p:cNvCxnSpPr>
          <p:nvPr/>
        </p:nvCxnSpPr>
        <p:spPr>
          <a:xfrm flipV="1">
            <a:off x="4693920" y="1376680"/>
            <a:ext cx="1341305" cy="176784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94265" y="2443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Client</a:t>
            </a:r>
          </a:p>
        </p:txBody>
      </p:sp>
      <p:sp>
        <p:nvSpPr>
          <p:cNvPr id="9" name="Rectangle 8"/>
          <p:cNvSpPr/>
          <p:nvPr/>
        </p:nvSpPr>
        <p:spPr>
          <a:xfrm>
            <a:off x="6035225" y="67564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Server</a:t>
            </a:r>
          </a:p>
        </p:txBody>
      </p:sp>
      <p:sp>
        <p:nvSpPr>
          <p:cNvPr id="6" name="Rectangle 5"/>
          <p:cNvSpPr/>
          <p:nvPr/>
        </p:nvSpPr>
        <p:spPr>
          <a:xfrm>
            <a:off x="6004745" y="429260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Server</a:t>
            </a:r>
          </a:p>
        </p:txBody>
      </p:sp>
      <p:sp>
        <p:nvSpPr>
          <p:cNvPr id="8" name="Rectangle 7"/>
          <p:cNvSpPr/>
          <p:nvPr/>
        </p:nvSpPr>
        <p:spPr>
          <a:xfrm>
            <a:off x="3342825" y="2443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Router</a:t>
            </a:r>
          </a:p>
        </p:txBody>
      </p:sp>
      <p:cxnSp>
        <p:nvCxnSpPr>
          <p:cNvPr id="10" name="Straight Connector 9"/>
          <p:cNvCxnSpPr>
            <a:stCxn id="7" idx="3"/>
            <a:endCxn id="8" idx="1"/>
          </p:cNvCxnSpPr>
          <p:nvPr/>
        </p:nvCxnSpPr>
        <p:spPr>
          <a:xfrm>
            <a:off x="2245360" y="3144520"/>
            <a:ext cx="1097465"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100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15</a:t>
            </a:fld>
            <a:endParaRPr lang="en-US" dirty="0"/>
          </a:p>
        </p:txBody>
      </p:sp>
      <p:cxnSp>
        <p:nvCxnSpPr>
          <p:cNvPr id="5" name="Straight Connector 4"/>
          <p:cNvCxnSpPr>
            <a:stCxn id="8" idx="3"/>
            <a:endCxn id="9" idx="1"/>
          </p:cNvCxnSpPr>
          <p:nvPr/>
        </p:nvCxnSpPr>
        <p:spPr>
          <a:xfrm flipV="1">
            <a:off x="4693920" y="1376680"/>
            <a:ext cx="1341305" cy="176784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94265" y="2443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Client</a:t>
            </a:r>
          </a:p>
        </p:txBody>
      </p:sp>
      <p:sp>
        <p:nvSpPr>
          <p:cNvPr id="9" name="Rectangle 8"/>
          <p:cNvSpPr/>
          <p:nvPr/>
        </p:nvSpPr>
        <p:spPr>
          <a:xfrm>
            <a:off x="6035225" y="67564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Server</a:t>
            </a:r>
          </a:p>
        </p:txBody>
      </p:sp>
      <p:sp>
        <p:nvSpPr>
          <p:cNvPr id="6" name="Rectangle 5"/>
          <p:cNvSpPr/>
          <p:nvPr/>
        </p:nvSpPr>
        <p:spPr>
          <a:xfrm>
            <a:off x="6004745" y="429260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Server</a:t>
            </a:r>
          </a:p>
        </p:txBody>
      </p:sp>
      <p:sp>
        <p:nvSpPr>
          <p:cNvPr id="8" name="Rectangle 7"/>
          <p:cNvSpPr/>
          <p:nvPr/>
        </p:nvSpPr>
        <p:spPr>
          <a:xfrm>
            <a:off x="3342825" y="2443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Router</a:t>
            </a:r>
          </a:p>
        </p:txBody>
      </p:sp>
      <p:cxnSp>
        <p:nvCxnSpPr>
          <p:cNvPr id="10" name="Straight Connector 9"/>
          <p:cNvCxnSpPr>
            <a:stCxn id="7" idx="3"/>
            <a:endCxn id="8" idx="1"/>
          </p:cNvCxnSpPr>
          <p:nvPr/>
        </p:nvCxnSpPr>
        <p:spPr>
          <a:xfrm>
            <a:off x="2245360" y="3144520"/>
            <a:ext cx="1097465"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3"/>
            <a:endCxn id="6" idx="1"/>
          </p:cNvCxnSpPr>
          <p:nvPr/>
        </p:nvCxnSpPr>
        <p:spPr>
          <a:xfrm>
            <a:off x="4693920" y="3144520"/>
            <a:ext cx="1310825" cy="184912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522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16</a:t>
            </a:fld>
            <a:endParaRPr lang="en-US" dirty="0"/>
          </a:p>
        </p:txBody>
      </p:sp>
      <p:cxnSp>
        <p:nvCxnSpPr>
          <p:cNvPr id="5" name="Straight Connector 4"/>
          <p:cNvCxnSpPr>
            <a:stCxn id="8" idx="3"/>
            <a:endCxn id="9" idx="1"/>
          </p:cNvCxnSpPr>
          <p:nvPr/>
        </p:nvCxnSpPr>
        <p:spPr>
          <a:xfrm flipV="1">
            <a:off x="4693920" y="1376680"/>
            <a:ext cx="1341305" cy="176784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94265" y="2443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Client</a:t>
            </a:r>
          </a:p>
        </p:txBody>
      </p:sp>
      <p:sp>
        <p:nvSpPr>
          <p:cNvPr id="9" name="Rectangle 8"/>
          <p:cNvSpPr/>
          <p:nvPr/>
        </p:nvSpPr>
        <p:spPr>
          <a:xfrm>
            <a:off x="6035225" y="67564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Instance</a:t>
            </a:r>
          </a:p>
        </p:txBody>
      </p:sp>
      <p:sp>
        <p:nvSpPr>
          <p:cNvPr id="6" name="Rectangle 5"/>
          <p:cNvSpPr/>
          <p:nvPr/>
        </p:nvSpPr>
        <p:spPr>
          <a:xfrm>
            <a:off x="6004745" y="429260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Instance</a:t>
            </a:r>
          </a:p>
        </p:txBody>
      </p:sp>
      <p:sp>
        <p:nvSpPr>
          <p:cNvPr id="8" name="Rectangle 7"/>
          <p:cNvSpPr/>
          <p:nvPr/>
        </p:nvSpPr>
        <p:spPr>
          <a:xfrm>
            <a:off x="3342825" y="2443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Router</a:t>
            </a:r>
          </a:p>
        </p:txBody>
      </p:sp>
      <p:cxnSp>
        <p:nvCxnSpPr>
          <p:cNvPr id="10" name="Straight Connector 9"/>
          <p:cNvCxnSpPr>
            <a:stCxn id="7" idx="3"/>
            <a:endCxn id="8" idx="1"/>
          </p:cNvCxnSpPr>
          <p:nvPr/>
        </p:nvCxnSpPr>
        <p:spPr>
          <a:xfrm>
            <a:off x="2245360" y="3144520"/>
            <a:ext cx="1097465"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3"/>
            <a:endCxn id="6" idx="1"/>
          </p:cNvCxnSpPr>
          <p:nvPr/>
        </p:nvCxnSpPr>
        <p:spPr>
          <a:xfrm>
            <a:off x="4693920" y="3144520"/>
            <a:ext cx="1310825" cy="184912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 name="Can 16"/>
          <p:cNvSpPr/>
          <p:nvPr/>
        </p:nvSpPr>
        <p:spPr>
          <a:xfrm>
            <a:off x="7752080" y="1087120"/>
            <a:ext cx="1076960" cy="589280"/>
          </a:xfrm>
          <a:prstGeom prst="can">
            <a:avLst/>
          </a:prstGeom>
          <a:noFill/>
          <a:ln w="254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rgbClr val="000000"/>
                </a:solidFill>
              </a:rPr>
              <a:t>Datomic</a:t>
            </a:r>
            <a:endParaRPr lang="en-US" sz="1400" dirty="0">
              <a:solidFill>
                <a:srgbClr val="000000"/>
              </a:solidFill>
            </a:endParaRPr>
          </a:p>
        </p:txBody>
      </p:sp>
      <p:cxnSp>
        <p:nvCxnSpPr>
          <p:cNvPr id="18" name="Straight Connector 17"/>
          <p:cNvCxnSpPr>
            <a:endCxn id="17" idx="2"/>
          </p:cNvCxnSpPr>
          <p:nvPr/>
        </p:nvCxnSpPr>
        <p:spPr>
          <a:xfrm>
            <a:off x="7386320" y="1376680"/>
            <a:ext cx="365760" cy="508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9" name="Can 18"/>
          <p:cNvSpPr/>
          <p:nvPr/>
        </p:nvSpPr>
        <p:spPr>
          <a:xfrm>
            <a:off x="7741920" y="4714240"/>
            <a:ext cx="1148080" cy="589280"/>
          </a:xfrm>
          <a:prstGeom prst="can">
            <a:avLst/>
          </a:prstGeom>
          <a:noFill/>
          <a:ln w="254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rgbClr val="000000"/>
                </a:solidFill>
              </a:rPr>
              <a:t>Datomic</a:t>
            </a:r>
            <a:endParaRPr lang="en-US" sz="1400" dirty="0">
              <a:solidFill>
                <a:srgbClr val="000000"/>
              </a:solidFill>
            </a:endParaRPr>
          </a:p>
        </p:txBody>
      </p:sp>
      <p:cxnSp>
        <p:nvCxnSpPr>
          <p:cNvPr id="20" name="Straight Connector 19"/>
          <p:cNvCxnSpPr>
            <a:endCxn id="19" idx="2"/>
          </p:cNvCxnSpPr>
          <p:nvPr/>
        </p:nvCxnSpPr>
        <p:spPr>
          <a:xfrm>
            <a:off x="7376160" y="5003800"/>
            <a:ext cx="365760" cy="508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1"/>
            <a:endCxn id="17" idx="3"/>
          </p:cNvCxnSpPr>
          <p:nvPr/>
        </p:nvCxnSpPr>
        <p:spPr>
          <a:xfrm flipH="1" flipV="1">
            <a:off x="8290560" y="1676400"/>
            <a:ext cx="25400" cy="303784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706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17</a:t>
            </a:fld>
            <a:endParaRPr lang="en-US" dirty="0"/>
          </a:p>
        </p:txBody>
      </p:sp>
      <p:cxnSp>
        <p:nvCxnSpPr>
          <p:cNvPr id="5" name="Straight Connector 4"/>
          <p:cNvCxnSpPr>
            <a:stCxn id="8" idx="3"/>
            <a:endCxn id="9" idx="1"/>
          </p:cNvCxnSpPr>
          <p:nvPr/>
        </p:nvCxnSpPr>
        <p:spPr>
          <a:xfrm flipV="1">
            <a:off x="4693920" y="1376680"/>
            <a:ext cx="1341305" cy="176784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94265" y="2443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Client</a:t>
            </a:r>
          </a:p>
        </p:txBody>
      </p:sp>
      <p:sp>
        <p:nvSpPr>
          <p:cNvPr id="9" name="Rectangle 8"/>
          <p:cNvSpPr/>
          <p:nvPr/>
        </p:nvSpPr>
        <p:spPr>
          <a:xfrm>
            <a:off x="6035225" y="67564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Instance</a:t>
            </a:r>
          </a:p>
        </p:txBody>
      </p:sp>
      <p:sp>
        <p:nvSpPr>
          <p:cNvPr id="6" name="Rectangle 5"/>
          <p:cNvSpPr/>
          <p:nvPr/>
        </p:nvSpPr>
        <p:spPr>
          <a:xfrm>
            <a:off x="6004745" y="429260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Instance</a:t>
            </a:r>
          </a:p>
        </p:txBody>
      </p:sp>
      <p:sp>
        <p:nvSpPr>
          <p:cNvPr id="8" name="Rectangle 7"/>
          <p:cNvSpPr/>
          <p:nvPr/>
        </p:nvSpPr>
        <p:spPr>
          <a:xfrm>
            <a:off x="3342825" y="2443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Router</a:t>
            </a:r>
          </a:p>
        </p:txBody>
      </p:sp>
      <p:cxnSp>
        <p:nvCxnSpPr>
          <p:cNvPr id="10" name="Straight Connector 9"/>
          <p:cNvCxnSpPr>
            <a:stCxn id="7" idx="3"/>
            <a:endCxn id="8" idx="1"/>
          </p:cNvCxnSpPr>
          <p:nvPr/>
        </p:nvCxnSpPr>
        <p:spPr>
          <a:xfrm>
            <a:off x="2245360" y="3144520"/>
            <a:ext cx="1097465"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3"/>
            <a:endCxn id="6" idx="1"/>
          </p:cNvCxnSpPr>
          <p:nvPr/>
        </p:nvCxnSpPr>
        <p:spPr>
          <a:xfrm>
            <a:off x="4693920" y="3144520"/>
            <a:ext cx="1310825" cy="184912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 name="Can 16"/>
          <p:cNvSpPr/>
          <p:nvPr/>
        </p:nvSpPr>
        <p:spPr>
          <a:xfrm>
            <a:off x="7752080" y="1087120"/>
            <a:ext cx="1076960" cy="589280"/>
          </a:xfrm>
          <a:prstGeom prst="can">
            <a:avLst/>
          </a:prstGeom>
          <a:noFill/>
          <a:ln w="254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rgbClr val="000000"/>
                </a:solidFill>
              </a:rPr>
              <a:t>Datomic</a:t>
            </a:r>
            <a:endParaRPr lang="en-US" sz="1400" dirty="0">
              <a:solidFill>
                <a:srgbClr val="000000"/>
              </a:solidFill>
            </a:endParaRPr>
          </a:p>
        </p:txBody>
      </p:sp>
      <p:cxnSp>
        <p:nvCxnSpPr>
          <p:cNvPr id="18" name="Straight Connector 17"/>
          <p:cNvCxnSpPr>
            <a:endCxn id="17" idx="2"/>
          </p:cNvCxnSpPr>
          <p:nvPr/>
        </p:nvCxnSpPr>
        <p:spPr>
          <a:xfrm>
            <a:off x="7386320" y="1376680"/>
            <a:ext cx="365760" cy="508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9" name="Can 18"/>
          <p:cNvSpPr/>
          <p:nvPr/>
        </p:nvSpPr>
        <p:spPr>
          <a:xfrm>
            <a:off x="7741920" y="4714240"/>
            <a:ext cx="1148080" cy="589280"/>
          </a:xfrm>
          <a:prstGeom prst="can">
            <a:avLst/>
          </a:prstGeom>
          <a:noFill/>
          <a:ln w="254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rgbClr val="000000"/>
                </a:solidFill>
              </a:rPr>
              <a:t>Datomic</a:t>
            </a:r>
            <a:endParaRPr lang="en-US" sz="1400" dirty="0">
              <a:solidFill>
                <a:srgbClr val="000000"/>
              </a:solidFill>
            </a:endParaRPr>
          </a:p>
        </p:txBody>
      </p:sp>
      <p:cxnSp>
        <p:nvCxnSpPr>
          <p:cNvPr id="20" name="Straight Connector 19"/>
          <p:cNvCxnSpPr>
            <a:endCxn id="19" idx="2"/>
          </p:cNvCxnSpPr>
          <p:nvPr/>
        </p:nvCxnSpPr>
        <p:spPr>
          <a:xfrm>
            <a:off x="7376160" y="5003800"/>
            <a:ext cx="365760" cy="508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1"/>
            <a:endCxn id="17" idx="3"/>
          </p:cNvCxnSpPr>
          <p:nvPr/>
        </p:nvCxnSpPr>
        <p:spPr>
          <a:xfrm flipH="1" flipV="1">
            <a:off x="8290560" y="1676400"/>
            <a:ext cx="25400" cy="303784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extLst>
              <p:ext uri="{D42A27DB-BD31-4B8C-83A1-F6EECF244321}">
                <p14:modId xmlns:p14="http://schemas.microsoft.com/office/powerpoint/2010/main" val="2297685216"/>
              </p:ext>
            </p:extLst>
          </p:nvPr>
        </p:nvSpPr>
        <p:spPr>
          <a:xfrm>
            <a:off x="0" y="-10072"/>
            <a:ext cx="9144000" cy="640175"/>
          </a:xfrm>
          <a:prstGeom prst="rect">
            <a:avLst/>
          </a:prstGeom>
          <a:solidFill>
            <a:schemeClr val="accent3">
              <a:lumMod val="50000"/>
            </a:schemeClr>
          </a:solidFill>
        </p:spPr>
        <p:txBody>
          <a:bodyPr wrap="square" rtlCol="0" anchor="t">
            <a:spAutoFit/>
          </a:bodyPr>
          <a:lstStyle/>
          <a:p>
            <a:endParaRPr lang="en-US" sz="1400" dirty="0">
              <a:solidFill>
                <a:srgbClr val="000000"/>
              </a:solidFill>
              <a:latin typeface="+mj-lt"/>
              <a:cs typeface="Helvetica Neue"/>
            </a:endParaRPr>
          </a:p>
          <a:p>
            <a:pPr>
              <a:lnSpc>
                <a:spcPct val="90000"/>
              </a:lnSpc>
            </a:pPr>
            <a:r>
              <a:rPr lang="en-US" sz="2400" dirty="0">
                <a:solidFill>
                  <a:srgbClr val="FFFFFF"/>
                </a:solidFill>
                <a:latin typeface="+mj-lt"/>
                <a:cs typeface="Helvetica Neue"/>
              </a:rPr>
              <a:t>What did we just do?</a:t>
            </a:r>
          </a:p>
        </p:txBody>
      </p:sp>
      <p:sp>
        <p:nvSpPr>
          <p:cNvPr id="2" name="Up Arrow 1"/>
          <p:cNvSpPr/>
          <p:nvPr/>
        </p:nvSpPr>
        <p:spPr>
          <a:xfrm>
            <a:off x="1310640" y="4043680"/>
            <a:ext cx="375920" cy="853440"/>
          </a:xfrm>
          <a:prstGeom prst="upArrow">
            <a:avLst/>
          </a:prstGeom>
          <a:solidFill>
            <a:schemeClr val="tx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836659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18</a:t>
            </a:fld>
            <a:endParaRPr lang="en-US" dirty="0"/>
          </a:p>
        </p:txBody>
      </p:sp>
      <p:cxnSp>
        <p:nvCxnSpPr>
          <p:cNvPr id="5" name="Straight Connector 4"/>
          <p:cNvCxnSpPr>
            <a:stCxn id="8" idx="3"/>
            <a:endCxn id="9" idx="1"/>
          </p:cNvCxnSpPr>
          <p:nvPr/>
        </p:nvCxnSpPr>
        <p:spPr>
          <a:xfrm flipV="1">
            <a:off x="4693920" y="1376680"/>
            <a:ext cx="1341305" cy="176784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94265" y="2443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Client</a:t>
            </a:r>
          </a:p>
        </p:txBody>
      </p:sp>
      <p:sp>
        <p:nvSpPr>
          <p:cNvPr id="9" name="Rectangle 8"/>
          <p:cNvSpPr/>
          <p:nvPr/>
        </p:nvSpPr>
        <p:spPr>
          <a:xfrm>
            <a:off x="6035225" y="67564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Instance</a:t>
            </a:r>
          </a:p>
        </p:txBody>
      </p:sp>
      <p:sp>
        <p:nvSpPr>
          <p:cNvPr id="6" name="Rectangle 5"/>
          <p:cNvSpPr/>
          <p:nvPr/>
        </p:nvSpPr>
        <p:spPr>
          <a:xfrm>
            <a:off x="6004745" y="429260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Instance</a:t>
            </a:r>
          </a:p>
        </p:txBody>
      </p:sp>
      <p:sp>
        <p:nvSpPr>
          <p:cNvPr id="8" name="Rectangle 7"/>
          <p:cNvSpPr/>
          <p:nvPr/>
        </p:nvSpPr>
        <p:spPr>
          <a:xfrm>
            <a:off x="3342825" y="2443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Router</a:t>
            </a:r>
          </a:p>
        </p:txBody>
      </p:sp>
      <p:cxnSp>
        <p:nvCxnSpPr>
          <p:cNvPr id="10" name="Straight Connector 9"/>
          <p:cNvCxnSpPr>
            <a:stCxn id="7" idx="3"/>
            <a:endCxn id="8" idx="1"/>
          </p:cNvCxnSpPr>
          <p:nvPr/>
        </p:nvCxnSpPr>
        <p:spPr>
          <a:xfrm>
            <a:off x="2245360" y="3144520"/>
            <a:ext cx="1097465"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3"/>
            <a:endCxn id="6" idx="1"/>
          </p:cNvCxnSpPr>
          <p:nvPr/>
        </p:nvCxnSpPr>
        <p:spPr>
          <a:xfrm>
            <a:off x="4693920" y="3144520"/>
            <a:ext cx="1310825" cy="184912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 name="Can 16"/>
          <p:cNvSpPr/>
          <p:nvPr/>
        </p:nvSpPr>
        <p:spPr>
          <a:xfrm>
            <a:off x="7752080" y="1087120"/>
            <a:ext cx="1076960" cy="589280"/>
          </a:xfrm>
          <a:prstGeom prst="can">
            <a:avLst/>
          </a:prstGeom>
          <a:noFill/>
          <a:ln w="254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rgbClr val="000000"/>
                </a:solidFill>
              </a:rPr>
              <a:t>Datomic</a:t>
            </a:r>
            <a:endParaRPr lang="en-US" sz="1400" dirty="0">
              <a:solidFill>
                <a:srgbClr val="000000"/>
              </a:solidFill>
            </a:endParaRPr>
          </a:p>
        </p:txBody>
      </p:sp>
      <p:cxnSp>
        <p:nvCxnSpPr>
          <p:cNvPr id="18" name="Straight Connector 17"/>
          <p:cNvCxnSpPr>
            <a:endCxn id="17" idx="2"/>
          </p:cNvCxnSpPr>
          <p:nvPr/>
        </p:nvCxnSpPr>
        <p:spPr>
          <a:xfrm>
            <a:off x="7386320" y="1376680"/>
            <a:ext cx="365760" cy="508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9" name="Can 18"/>
          <p:cNvSpPr/>
          <p:nvPr/>
        </p:nvSpPr>
        <p:spPr>
          <a:xfrm>
            <a:off x="7741920" y="4714240"/>
            <a:ext cx="1148080" cy="589280"/>
          </a:xfrm>
          <a:prstGeom prst="can">
            <a:avLst/>
          </a:prstGeom>
          <a:noFill/>
          <a:ln w="254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rgbClr val="000000"/>
                </a:solidFill>
              </a:rPr>
              <a:t>Datomic</a:t>
            </a:r>
            <a:endParaRPr lang="en-US" sz="1400" dirty="0">
              <a:solidFill>
                <a:srgbClr val="000000"/>
              </a:solidFill>
            </a:endParaRPr>
          </a:p>
        </p:txBody>
      </p:sp>
      <p:cxnSp>
        <p:nvCxnSpPr>
          <p:cNvPr id="20" name="Straight Connector 19"/>
          <p:cNvCxnSpPr>
            <a:endCxn id="19" idx="2"/>
          </p:cNvCxnSpPr>
          <p:nvPr/>
        </p:nvCxnSpPr>
        <p:spPr>
          <a:xfrm>
            <a:off x="7376160" y="5003800"/>
            <a:ext cx="365760" cy="508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1"/>
            <a:endCxn id="17" idx="3"/>
          </p:cNvCxnSpPr>
          <p:nvPr/>
        </p:nvCxnSpPr>
        <p:spPr>
          <a:xfrm flipH="1" flipV="1">
            <a:off x="8290560" y="1676400"/>
            <a:ext cx="25400" cy="303784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extLst>
              <p:ext uri="{D42A27DB-BD31-4B8C-83A1-F6EECF244321}">
                <p14:modId xmlns:p14="http://schemas.microsoft.com/office/powerpoint/2010/main" val="1964898237"/>
              </p:ext>
            </p:extLst>
          </p:nvPr>
        </p:nvSpPr>
        <p:spPr>
          <a:xfrm>
            <a:off x="0" y="-10072"/>
            <a:ext cx="9144000" cy="646331"/>
          </a:xfrm>
          <a:prstGeom prst="rect">
            <a:avLst/>
          </a:prstGeom>
          <a:solidFill>
            <a:schemeClr val="accent3">
              <a:lumMod val="50000"/>
            </a:schemeClr>
          </a:solidFill>
        </p:spPr>
        <p:txBody>
          <a:bodyPr wrap="square" rtlCol="0" anchor="t">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How did we approach system resiliency?</a:t>
            </a:r>
          </a:p>
        </p:txBody>
      </p:sp>
      <p:sp>
        <p:nvSpPr>
          <p:cNvPr id="2" name="Up Arrow 1"/>
          <p:cNvSpPr/>
          <p:nvPr/>
        </p:nvSpPr>
        <p:spPr>
          <a:xfrm>
            <a:off x="1310640" y="4043680"/>
            <a:ext cx="375920" cy="853440"/>
          </a:xfrm>
          <a:prstGeom prst="upArrow">
            <a:avLst/>
          </a:prstGeom>
          <a:solidFill>
            <a:schemeClr val="tx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2" name="Up Arrow 21"/>
          <p:cNvSpPr/>
          <p:nvPr/>
        </p:nvSpPr>
        <p:spPr>
          <a:xfrm>
            <a:off x="3830320" y="4043680"/>
            <a:ext cx="375920" cy="853440"/>
          </a:xfrm>
          <a:prstGeom prst="upArrow">
            <a:avLst/>
          </a:prstGeom>
          <a:solidFill>
            <a:schemeClr val="tx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3" name="Up Arrow 22"/>
          <p:cNvSpPr/>
          <p:nvPr/>
        </p:nvSpPr>
        <p:spPr>
          <a:xfrm>
            <a:off x="6502400" y="2255520"/>
            <a:ext cx="375920" cy="853440"/>
          </a:xfrm>
          <a:prstGeom prst="upArrow">
            <a:avLst/>
          </a:prstGeom>
          <a:solidFill>
            <a:schemeClr val="tx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4" name="Up Arrow 23"/>
          <p:cNvSpPr/>
          <p:nvPr/>
        </p:nvSpPr>
        <p:spPr>
          <a:xfrm>
            <a:off x="6502400" y="5821680"/>
            <a:ext cx="375920" cy="853440"/>
          </a:xfrm>
          <a:prstGeom prst="upArrow">
            <a:avLst/>
          </a:prstGeom>
          <a:solidFill>
            <a:schemeClr val="tx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Up Arrow 24"/>
          <p:cNvSpPr/>
          <p:nvPr/>
        </p:nvSpPr>
        <p:spPr>
          <a:xfrm>
            <a:off x="8402320" y="1798320"/>
            <a:ext cx="375920" cy="853440"/>
          </a:xfrm>
          <a:prstGeom prst="upArrow">
            <a:avLst/>
          </a:prstGeom>
          <a:solidFill>
            <a:schemeClr val="tx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6" name="Up Arrow 25"/>
          <p:cNvSpPr/>
          <p:nvPr/>
        </p:nvSpPr>
        <p:spPr>
          <a:xfrm>
            <a:off x="8493760" y="5364480"/>
            <a:ext cx="375920" cy="853440"/>
          </a:xfrm>
          <a:prstGeom prst="upArrow">
            <a:avLst/>
          </a:prstGeom>
          <a:solidFill>
            <a:schemeClr val="tx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552482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19</a:t>
            </a:fld>
            <a:endParaRPr lang="en-US" dirty="0"/>
          </a:p>
        </p:txBody>
      </p:sp>
      <p:sp>
        <p:nvSpPr>
          <p:cNvPr id="2" name="TextBox 1"/>
          <p:cNvSpPr txBox="1"/>
          <p:nvPr>
            <p:extLst>
              <p:ext uri="{D42A27DB-BD31-4B8C-83A1-F6EECF244321}">
                <p14:modId xmlns:p14="http://schemas.microsoft.com/office/powerpoint/2010/main" val="538476887"/>
              </p:ext>
            </p:extLst>
          </p:nvPr>
        </p:nvSpPr>
        <p:spPr>
          <a:xfrm>
            <a:off x="-28575" y="1428750"/>
            <a:ext cx="9144000" cy="2123658"/>
          </a:xfrm>
          <a:prstGeom prst="rect">
            <a:avLst/>
          </a:prstGeom>
          <a:noFill/>
        </p:spPr>
        <p:txBody>
          <a:bodyPr wrap="square" rtlCol="0" anchor="t">
            <a:spAutoFit/>
          </a:bodyPr>
          <a:lstStyle/>
          <a:p>
            <a:pPr algn="ctr"/>
            <a:r>
              <a:rPr lang="en-US" sz="4400" dirty="0">
                <a:solidFill>
                  <a:srgbClr val="000000"/>
                </a:solidFill>
              </a:rPr>
              <a:t>We architect to </a:t>
            </a:r>
            <a:r>
              <a:rPr lang="en-US" sz="4400" b="1" dirty="0">
                <a:solidFill>
                  <a:srgbClr val="000000"/>
                </a:solidFill>
              </a:rPr>
              <a:t>optimize</a:t>
            </a:r>
            <a:r>
              <a:rPr lang="en-US" sz="4400" dirty="0">
                <a:solidFill>
                  <a:srgbClr val="000000"/>
                </a:solidFill>
              </a:rPr>
              <a:t> </a:t>
            </a:r>
          </a:p>
          <a:p>
            <a:pPr algn="ctr"/>
            <a:r>
              <a:rPr lang="en-US" sz="4400" dirty="0">
                <a:solidFill>
                  <a:srgbClr val="000000"/>
                </a:solidFill>
              </a:rPr>
              <a:t>the </a:t>
            </a:r>
            <a:r>
              <a:rPr lang="en-US" sz="4400" b="1" dirty="0">
                <a:solidFill>
                  <a:srgbClr val="000000"/>
                </a:solidFill>
              </a:rPr>
              <a:t>whole</a:t>
            </a:r>
            <a:r>
              <a:rPr lang="en-US" sz="4400" dirty="0">
                <a:solidFill>
                  <a:srgbClr val="000000"/>
                </a:solidFill>
              </a:rPr>
              <a:t>, </a:t>
            </a:r>
          </a:p>
          <a:p>
            <a:pPr algn="ctr"/>
            <a:r>
              <a:rPr lang="en-US" sz="4400" dirty="0">
                <a:solidFill>
                  <a:srgbClr val="000000"/>
                </a:solidFill>
              </a:rPr>
              <a:t>not just the pieces.</a:t>
            </a:r>
          </a:p>
        </p:txBody>
      </p:sp>
    </p:spTree>
    <p:extLst>
      <p:ext uri="{BB962C8B-B14F-4D97-AF65-F5344CB8AC3E}">
        <p14:creationId xmlns:p14="http://schemas.microsoft.com/office/powerpoint/2010/main" val="3254026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extLst>
              <p:ext uri="{D42A27DB-BD31-4B8C-83A1-F6EECF244321}">
                <p14:modId xmlns:p14="http://schemas.microsoft.com/office/powerpoint/2010/main" val="63179245"/>
              </p:ext>
            </p:extLst>
          </p:nvPr>
        </p:nvSpPr>
        <p:spPr>
          <a:xfrm>
            <a:off x="0" y="1032821"/>
            <a:ext cx="8964707" cy="800219"/>
          </a:xfrm>
          <a:prstGeom prst="rect">
            <a:avLst/>
          </a:prstGeom>
          <a:noFill/>
        </p:spPr>
        <p:txBody>
          <a:bodyPr wrap="square" rtlCol="0" anchor="t">
            <a:spAutoFit/>
          </a:bodyPr>
          <a:lstStyle/>
          <a:p>
            <a:endParaRPr lang="en-US" sz="1400" dirty="0">
              <a:latin typeface="+mj-lt"/>
              <a:cs typeface="Helvetica Neue"/>
            </a:endParaRPr>
          </a:p>
          <a:p>
            <a:r>
              <a:rPr lang="en-US" sz="3200" dirty="0">
                <a:latin typeface="+mj-lt"/>
                <a:cs typeface="Helvetica Neue"/>
              </a:rPr>
              <a:t>300* seconds to free architecture</a:t>
            </a:r>
          </a:p>
        </p:txBody>
      </p:sp>
      <p:sp>
        <p:nvSpPr>
          <p:cNvPr id="7" name="TextBox 6"/>
          <p:cNvSpPr txBox="1"/>
          <p:nvPr/>
        </p:nvSpPr>
        <p:spPr>
          <a:xfrm>
            <a:off x="5954889" y="6488668"/>
            <a:ext cx="3189111" cy="369332"/>
          </a:xfrm>
          <a:prstGeom prst="rect">
            <a:avLst/>
          </a:prstGeom>
          <a:noFill/>
        </p:spPr>
        <p:txBody>
          <a:bodyPr wrap="square" rtlCol="0">
            <a:spAutoFit/>
          </a:bodyPr>
          <a:lstStyle/>
          <a:p>
            <a:pPr algn="r"/>
            <a:r>
              <a:rPr lang="en-US" dirty="0">
                <a:cs typeface="Helvetica Neue"/>
              </a:rPr>
              <a:t>Ron Parker |  @</a:t>
            </a:r>
            <a:r>
              <a:rPr lang="en-US" dirty="0" err="1">
                <a:cs typeface="Helvetica Neue"/>
              </a:rPr>
              <a:t>scmunk</a:t>
            </a:r>
            <a:r>
              <a:rPr lang="en-US" dirty="0">
                <a:cs typeface="Helvetica Neue"/>
              </a:rPr>
              <a:t> </a:t>
            </a:r>
          </a:p>
        </p:txBody>
      </p:sp>
      <p:pic>
        <p:nvPicPr>
          <p:cNvPr id="2" name="Picture 1" descr="SC_BusCard_fro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2167" y="4822401"/>
            <a:ext cx="2479394" cy="1660581"/>
          </a:xfrm>
          <a:prstGeom prst="rect">
            <a:avLst/>
          </a:prstGeom>
        </p:spPr>
      </p:pic>
      <p:sp>
        <p:nvSpPr>
          <p:cNvPr id="8" name="TextBox 7"/>
          <p:cNvSpPr txBox="1"/>
          <p:nvPr/>
        </p:nvSpPr>
        <p:spPr>
          <a:xfrm>
            <a:off x="0" y="0"/>
            <a:ext cx="9144000" cy="928459"/>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4400" dirty="0">
                <a:solidFill>
                  <a:schemeClr val="bg1"/>
                </a:solidFill>
                <a:latin typeface="+mj-lt"/>
                <a:cs typeface="Helvetica Neue"/>
              </a:rPr>
              <a:t>Ready, Set, Architect!</a:t>
            </a:r>
          </a:p>
        </p:txBody>
      </p:sp>
    </p:spTree>
    <p:extLst>
      <p:ext uri="{BB962C8B-B14F-4D97-AF65-F5344CB8AC3E}">
        <p14:creationId xmlns:p14="http://schemas.microsoft.com/office/powerpoint/2010/main" val="2939303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640505" y="797560"/>
            <a:ext cx="1432375" cy="5562600"/>
          </a:xfrm>
          <a:prstGeom prst="rect">
            <a:avLst/>
          </a:prstGeom>
          <a:solidFill>
            <a:schemeClr val="accent3">
              <a:lumMod val="20000"/>
              <a:lumOff val="80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0000"/>
              </a:solidFill>
            </a:endParaRPr>
          </a:p>
        </p:txBody>
      </p:sp>
      <p:sp>
        <p:nvSpPr>
          <p:cNvPr id="15" name="Rectangle 14"/>
          <p:cNvSpPr/>
          <p:nvPr/>
        </p:nvSpPr>
        <p:spPr>
          <a:xfrm>
            <a:off x="3149785" y="787400"/>
            <a:ext cx="4378775" cy="5562600"/>
          </a:xfrm>
          <a:prstGeom prst="rect">
            <a:avLst/>
          </a:prstGeom>
          <a:solidFill>
            <a:schemeClr val="accent3">
              <a:lumMod val="20000"/>
              <a:lumOff val="80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0000"/>
              </a:solidFill>
            </a:endParaRPr>
          </a:p>
        </p:txBody>
      </p:sp>
      <p:sp>
        <p:nvSpPr>
          <p:cNvPr id="3" name="Slide Number Placeholder 2"/>
          <p:cNvSpPr>
            <a:spLocks noGrp="1"/>
          </p:cNvSpPr>
          <p:nvPr>
            <p:ph type="sldNum" sz="quarter" idx="12"/>
          </p:nvPr>
        </p:nvSpPr>
        <p:spPr/>
        <p:txBody>
          <a:bodyPr/>
          <a:lstStyle/>
          <a:p>
            <a:fld id="{8EB3D16A-954B-4039-B02D-4F77AF210AA0}" type="slidenum">
              <a:rPr lang="en-US" smtClean="0"/>
              <a:pPr/>
              <a:t>20</a:t>
            </a:fld>
            <a:endParaRPr lang="en-US" dirty="0"/>
          </a:p>
        </p:txBody>
      </p:sp>
      <p:cxnSp>
        <p:nvCxnSpPr>
          <p:cNvPr id="5" name="Straight Connector 4"/>
          <p:cNvCxnSpPr>
            <a:stCxn id="8" idx="3"/>
            <a:endCxn id="9" idx="1"/>
          </p:cNvCxnSpPr>
          <p:nvPr/>
        </p:nvCxnSpPr>
        <p:spPr>
          <a:xfrm flipV="1">
            <a:off x="4714240" y="1742440"/>
            <a:ext cx="1341305" cy="176784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14585" y="280924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rPr>
              <a:t>ClickChat</a:t>
            </a:r>
            <a:r>
              <a:rPr lang="en-US" sz="1600" dirty="0">
                <a:solidFill>
                  <a:srgbClr val="000000"/>
                </a:solidFill>
              </a:rPr>
              <a:t>::</a:t>
            </a:r>
            <a:r>
              <a:rPr lang="en-US" sz="1600" dirty="0" err="1">
                <a:solidFill>
                  <a:srgbClr val="000000"/>
                </a:solidFill>
              </a:rPr>
              <a:t>Clkclnt.exe</a:t>
            </a:r>
            <a:endParaRPr lang="en-US" sz="1600" dirty="0">
              <a:solidFill>
                <a:srgbClr val="000000"/>
              </a:solidFill>
            </a:endParaRPr>
          </a:p>
        </p:txBody>
      </p:sp>
      <p:sp>
        <p:nvSpPr>
          <p:cNvPr id="9" name="Rectangle 8"/>
          <p:cNvSpPr/>
          <p:nvPr/>
        </p:nvSpPr>
        <p:spPr>
          <a:xfrm>
            <a:off x="6055545" y="1041400"/>
            <a:ext cx="1351095" cy="1402080"/>
          </a:xfrm>
          <a:prstGeom prst="rect">
            <a:avLst/>
          </a:prstGeom>
          <a:solidFill>
            <a:srgbClr val="FFFFFF"/>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ClkApp</a:t>
            </a:r>
            <a:r>
              <a:rPr lang="en-US" dirty="0">
                <a:solidFill>
                  <a:srgbClr val="000000"/>
                </a:solidFill>
              </a:rPr>
              <a:t>::</a:t>
            </a:r>
          </a:p>
          <a:p>
            <a:pPr algn="ctr"/>
            <a:r>
              <a:rPr lang="en-US" dirty="0">
                <a:solidFill>
                  <a:srgbClr val="000000"/>
                </a:solidFill>
              </a:rPr>
              <a:t>VI001</a:t>
            </a:r>
          </a:p>
        </p:txBody>
      </p:sp>
      <p:sp>
        <p:nvSpPr>
          <p:cNvPr id="6" name="Rectangle 5"/>
          <p:cNvSpPr/>
          <p:nvPr/>
        </p:nvSpPr>
        <p:spPr>
          <a:xfrm>
            <a:off x="6025065" y="4658360"/>
            <a:ext cx="1351095" cy="1402080"/>
          </a:xfrm>
          <a:prstGeom prst="rect">
            <a:avLst/>
          </a:prstGeom>
          <a:solidFill>
            <a:srgbClr val="FFFFFF"/>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ClickApp</a:t>
            </a:r>
            <a:r>
              <a:rPr lang="en-US" dirty="0">
                <a:solidFill>
                  <a:srgbClr val="000000"/>
                </a:solidFill>
              </a:rPr>
              <a:t>::</a:t>
            </a:r>
          </a:p>
          <a:p>
            <a:pPr algn="ctr"/>
            <a:r>
              <a:rPr lang="en-US" dirty="0">
                <a:solidFill>
                  <a:srgbClr val="000000"/>
                </a:solidFill>
              </a:rPr>
              <a:t>VI002</a:t>
            </a:r>
          </a:p>
        </p:txBody>
      </p:sp>
      <p:sp>
        <p:nvSpPr>
          <p:cNvPr id="8" name="Rectangle 7"/>
          <p:cNvSpPr/>
          <p:nvPr/>
        </p:nvSpPr>
        <p:spPr>
          <a:xfrm>
            <a:off x="3363145" y="2809240"/>
            <a:ext cx="1351095" cy="1402080"/>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Router::</a:t>
            </a:r>
          </a:p>
          <a:p>
            <a:pPr algn="ctr"/>
            <a:r>
              <a:rPr lang="en-US" sz="1600" dirty="0">
                <a:solidFill>
                  <a:srgbClr val="000000"/>
                </a:solidFill>
              </a:rPr>
              <a:t>LBC001</a:t>
            </a:r>
          </a:p>
          <a:p>
            <a:pPr algn="ctr"/>
            <a:endParaRPr lang="en-US" sz="1600" dirty="0">
              <a:solidFill>
                <a:srgbClr val="000000"/>
              </a:solidFill>
            </a:endParaRPr>
          </a:p>
        </p:txBody>
      </p:sp>
      <p:cxnSp>
        <p:nvCxnSpPr>
          <p:cNvPr id="10" name="Straight Connector 9"/>
          <p:cNvCxnSpPr>
            <a:stCxn id="7" idx="3"/>
            <a:endCxn id="8" idx="1"/>
          </p:cNvCxnSpPr>
          <p:nvPr/>
        </p:nvCxnSpPr>
        <p:spPr>
          <a:xfrm>
            <a:off x="2265680" y="3510280"/>
            <a:ext cx="1097465"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3"/>
            <a:endCxn id="6" idx="1"/>
          </p:cNvCxnSpPr>
          <p:nvPr/>
        </p:nvCxnSpPr>
        <p:spPr>
          <a:xfrm>
            <a:off x="4714240" y="3510280"/>
            <a:ext cx="1310825" cy="184912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 name="Can 16"/>
          <p:cNvSpPr/>
          <p:nvPr/>
        </p:nvSpPr>
        <p:spPr>
          <a:xfrm>
            <a:off x="7772400" y="1452880"/>
            <a:ext cx="1076960" cy="589280"/>
          </a:xfrm>
          <a:prstGeom prst="can">
            <a:avLst/>
          </a:prstGeom>
          <a:solidFill>
            <a:srgbClr val="FFFFFF"/>
          </a:solidFill>
          <a:ln w="254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rgbClr val="000000"/>
                </a:solidFill>
              </a:rPr>
              <a:t>Datomic</a:t>
            </a:r>
            <a:r>
              <a:rPr lang="en-US" sz="1200" dirty="0">
                <a:solidFill>
                  <a:srgbClr val="000000"/>
                </a:solidFill>
              </a:rPr>
              <a:t>::</a:t>
            </a:r>
          </a:p>
          <a:p>
            <a:pPr algn="ctr"/>
            <a:r>
              <a:rPr lang="en-US" sz="1200" dirty="0">
                <a:solidFill>
                  <a:srgbClr val="000000"/>
                </a:solidFill>
              </a:rPr>
              <a:t>DB001</a:t>
            </a:r>
          </a:p>
        </p:txBody>
      </p:sp>
      <p:cxnSp>
        <p:nvCxnSpPr>
          <p:cNvPr id="18" name="Straight Connector 17"/>
          <p:cNvCxnSpPr>
            <a:endCxn id="17" idx="2"/>
          </p:cNvCxnSpPr>
          <p:nvPr/>
        </p:nvCxnSpPr>
        <p:spPr>
          <a:xfrm>
            <a:off x="7406640" y="1742440"/>
            <a:ext cx="365760" cy="508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9" name="Can 18"/>
          <p:cNvSpPr/>
          <p:nvPr/>
        </p:nvSpPr>
        <p:spPr>
          <a:xfrm>
            <a:off x="7762240" y="5080000"/>
            <a:ext cx="1148080" cy="589280"/>
          </a:xfrm>
          <a:prstGeom prst="can">
            <a:avLst/>
          </a:prstGeom>
          <a:solidFill>
            <a:srgbClr val="FFFFFF"/>
          </a:solidFill>
          <a:ln w="254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rgbClr val="000000"/>
                </a:solidFill>
              </a:rPr>
              <a:t>Datomic</a:t>
            </a:r>
            <a:r>
              <a:rPr lang="en-US" sz="1200" dirty="0">
                <a:solidFill>
                  <a:srgbClr val="000000"/>
                </a:solidFill>
              </a:rPr>
              <a:t>::</a:t>
            </a:r>
          </a:p>
          <a:p>
            <a:pPr algn="ctr"/>
            <a:r>
              <a:rPr lang="en-US" sz="1200" dirty="0">
                <a:solidFill>
                  <a:srgbClr val="000000"/>
                </a:solidFill>
              </a:rPr>
              <a:t>DB002</a:t>
            </a:r>
          </a:p>
        </p:txBody>
      </p:sp>
      <p:cxnSp>
        <p:nvCxnSpPr>
          <p:cNvPr id="20" name="Straight Connector 19"/>
          <p:cNvCxnSpPr>
            <a:endCxn id="19" idx="2"/>
          </p:cNvCxnSpPr>
          <p:nvPr/>
        </p:nvCxnSpPr>
        <p:spPr>
          <a:xfrm>
            <a:off x="7396480" y="5369560"/>
            <a:ext cx="365760" cy="508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1"/>
            <a:endCxn id="17" idx="3"/>
          </p:cNvCxnSpPr>
          <p:nvPr/>
        </p:nvCxnSpPr>
        <p:spPr>
          <a:xfrm flipH="1" flipV="1">
            <a:off x="8310880" y="2042160"/>
            <a:ext cx="25400" cy="303784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80080" y="5953760"/>
            <a:ext cx="1950720" cy="369332"/>
          </a:xfrm>
          <a:prstGeom prst="rect">
            <a:avLst/>
          </a:prstGeom>
          <a:noFill/>
        </p:spPr>
        <p:txBody>
          <a:bodyPr wrap="square" rtlCol="0">
            <a:spAutoFit/>
          </a:bodyPr>
          <a:lstStyle/>
          <a:p>
            <a:r>
              <a:rPr lang="en-US" dirty="0"/>
              <a:t>Cloud Stuff</a:t>
            </a:r>
          </a:p>
        </p:txBody>
      </p:sp>
      <p:sp>
        <p:nvSpPr>
          <p:cNvPr id="22" name="TextBox 21"/>
          <p:cNvSpPr txBox="1"/>
          <p:nvPr/>
        </p:nvSpPr>
        <p:spPr>
          <a:xfrm>
            <a:off x="7691120" y="5933440"/>
            <a:ext cx="1950720" cy="369332"/>
          </a:xfrm>
          <a:prstGeom prst="rect">
            <a:avLst/>
          </a:prstGeom>
          <a:noFill/>
        </p:spPr>
        <p:txBody>
          <a:bodyPr wrap="square" rtlCol="0">
            <a:spAutoFit/>
          </a:bodyPr>
          <a:lstStyle/>
          <a:p>
            <a:r>
              <a:rPr lang="en-US" dirty="0" err="1"/>
              <a:t>PaaS</a:t>
            </a:r>
            <a:r>
              <a:rPr lang="en-US" dirty="0"/>
              <a:t> Stuff</a:t>
            </a:r>
          </a:p>
        </p:txBody>
      </p:sp>
      <p:sp>
        <p:nvSpPr>
          <p:cNvPr id="4" name="TextBox 3"/>
          <p:cNvSpPr txBox="1"/>
          <p:nvPr/>
        </p:nvSpPr>
        <p:spPr>
          <a:xfrm>
            <a:off x="2357120" y="3210560"/>
            <a:ext cx="973869" cy="276999"/>
          </a:xfrm>
          <a:prstGeom prst="rect">
            <a:avLst/>
          </a:prstGeom>
          <a:noFill/>
        </p:spPr>
        <p:txBody>
          <a:bodyPr wrap="none" rtlCol="0">
            <a:spAutoFit/>
          </a:bodyPr>
          <a:lstStyle/>
          <a:p>
            <a:r>
              <a:rPr lang="en-US" sz="1200" dirty="0"/>
              <a:t>HTTPS/REST</a:t>
            </a:r>
          </a:p>
        </p:txBody>
      </p:sp>
      <p:sp>
        <p:nvSpPr>
          <p:cNvPr id="23" name="TextBox 22"/>
          <p:cNvSpPr txBox="1"/>
          <p:nvPr/>
        </p:nvSpPr>
        <p:spPr>
          <a:xfrm>
            <a:off x="3322320" y="4206240"/>
            <a:ext cx="1500907" cy="461665"/>
          </a:xfrm>
          <a:prstGeom prst="rect">
            <a:avLst/>
          </a:prstGeom>
          <a:noFill/>
        </p:spPr>
        <p:txBody>
          <a:bodyPr wrap="none" rtlCol="0">
            <a:spAutoFit/>
          </a:bodyPr>
          <a:lstStyle/>
          <a:p>
            <a:pPr algn="ctr"/>
            <a:r>
              <a:rPr lang="en-US" sz="1200" dirty="0"/>
              <a:t>HTTP Node-based</a:t>
            </a:r>
          </a:p>
          <a:p>
            <a:pPr algn="ctr"/>
            <a:r>
              <a:rPr lang="en-US" sz="1200" dirty="0"/>
              <a:t>Router</a:t>
            </a:r>
          </a:p>
        </p:txBody>
      </p:sp>
      <p:sp>
        <p:nvSpPr>
          <p:cNvPr id="24" name="TextBox 23"/>
          <p:cNvSpPr txBox="1"/>
          <p:nvPr/>
        </p:nvSpPr>
        <p:spPr>
          <a:xfrm rot="18405685">
            <a:off x="4775200" y="2346960"/>
            <a:ext cx="973869" cy="276999"/>
          </a:xfrm>
          <a:prstGeom prst="rect">
            <a:avLst/>
          </a:prstGeom>
          <a:noFill/>
        </p:spPr>
        <p:txBody>
          <a:bodyPr wrap="none" rtlCol="0">
            <a:spAutoFit/>
          </a:bodyPr>
          <a:lstStyle/>
          <a:p>
            <a:r>
              <a:rPr lang="en-US" sz="1200" dirty="0"/>
              <a:t>HTTPS/REST</a:t>
            </a:r>
          </a:p>
        </p:txBody>
      </p:sp>
      <p:sp>
        <p:nvSpPr>
          <p:cNvPr id="25" name="TextBox 24"/>
          <p:cNvSpPr txBox="1"/>
          <p:nvPr/>
        </p:nvSpPr>
        <p:spPr>
          <a:xfrm rot="3313290">
            <a:off x="4988560" y="4135120"/>
            <a:ext cx="973869" cy="276999"/>
          </a:xfrm>
          <a:prstGeom prst="rect">
            <a:avLst/>
          </a:prstGeom>
          <a:noFill/>
        </p:spPr>
        <p:txBody>
          <a:bodyPr wrap="none" rtlCol="0">
            <a:spAutoFit/>
          </a:bodyPr>
          <a:lstStyle/>
          <a:p>
            <a:r>
              <a:rPr lang="en-US" sz="1200" dirty="0"/>
              <a:t>HTTPS/REST</a:t>
            </a:r>
          </a:p>
        </p:txBody>
      </p:sp>
      <p:sp>
        <p:nvSpPr>
          <p:cNvPr id="26" name="TextBox 25"/>
          <p:cNvSpPr txBox="1"/>
          <p:nvPr/>
        </p:nvSpPr>
        <p:spPr>
          <a:xfrm>
            <a:off x="6014720" y="2479040"/>
            <a:ext cx="1399842" cy="646331"/>
          </a:xfrm>
          <a:prstGeom prst="rect">
            <a:avLst/>
          </a:prstGeom>
          <a:noFill/>
        </p:spPr>
        <p:txBody>
          <a:bodyPr wrap="none" rtlCol="0">
            <a:spAutoFit/>
          </a:bodyPr>
          <a:lstStyle/>
          <a:p>
            <a:pPr algn="ctr"/>
            <a:r>
              <a:rPr lang="en-US" sz="1200" dirty="0"/>
              <a:t>Containers </a:t>
            </a:r>
          </a:p>
          <a:p>
            <a:pPr algn="ctr"/>
            <a:r>
              <a:rPr lang="en-US" sz="1200" dirty="0"/>
              <a:t>Spawned Based</a:t>
            </a:r>
          </a:p>
          <a:p>
            <a:pPr algn="ctr"/>
            <a:r>
              <a:rPr lang="en-US" sz="1200" dirty="0"/>
              <a:t>On Usage</a:t>
            </a:r>
          </a:p>
        </p:txBody>
      </p:sp>
      <p:sp>
        <p:nvSpPr>
          <p:cNvPr id="27" name="TextBox 26"/>
          <p:cNvSpPr txBox="1"/>
          <p:nvPr/>
        </p:nvSpPr>
        <p:spPr>
          <a:xfrm rot="5400000">
            <a:off x="7500920" y="3410925"/>
            <a:ext cx="2024836" cy="276999"/>
          </a:xfrm>
          <a:prstGeom prst="rect">
            <a:avLst/>
          </a:prstGeom>
          <a:noFill/>
        </p:spPr>
        <p:txBody>
          <a:bodyPr wrap="square" rtlCol="0">
            <a:spAutoFit/>
          </a:bodyPr>
          <a:lstStyle/>
          <a:p>
            <a:pPr algn="ctr"/>
            <a:r>
              <a:rPr lang="en-US" sz="1200" dirty="0"/>
              <a:t>Catalog replication</a:t>
            </a:r>
          </a:p>
        </p:txBody>
      </p:sp>
      <p:sp>
        <p:nvSpPr>
          <p:cNvPr id="28" name="TextBox 27"/>
          <p:cNvSpPr txBox="1"/>
          <p:nvPr/>
        </p:nvSpPr>
        <p:spPr>
          <a:xfrm>
            <a:off x="6746240" y="497840"/>
            <a:ext cx="1701457" cy="276999"/>
          </a:xfrm>
          <a:prstGeom prst="rect">
            <a:avLst/>
          </a:prstGeom>
          <a:noFill/>
        </p:spPr>
        <p:txBody>
          <a:bodyPr wrap="none" rtlCol="0">
            <a:spAutoFit/>
          </a:bodyPr>
          <a:lstStyle/>
          <a:p>
            <a:pPr algn="ctr"/>
            <a:r>
              <a:rPr lang="en-US" sz="1200" dirty="0"/>
              <a:t>AWS Direct Connect</a:t>
            </a:r>
          </a:p>
        </p:txBody>
      </p:sp>
    </p:spTree>
    <p:extLst>
      <p:ext uri="{BB962C8B-B14F-4D97-AF65-F5344CB8AC3E}">
        <p14:creationId xmlns:p14="http://schemas.microsoft.com/office/powerpoint/2010/main" val="521556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21</a:t>
            </a:fld>
            <a:endParaRPr lang="en-US" dirty="0"/>
          </a:p>
        </p:txBody>
      </p:sp>
      <p:sp>
        <p:nvSpPr>
          <p:cNvPr id="2" name="TextBox 1"/>
          <p:cNvSpPr txBox="1"/>
          <p:nvPr/>
        </p:nvSpPr>
        <p:spPr>
          <a:xfrm>
            <a:off x="0" y="1574800"/>
            <a:ext cx="9144000" cy="769441"/>
          </a:xfrm>
          <a:prstGeom prst="rect">
            <a:avLst/>
          </a:prstGeom>
          <a:noFill/>
        </p:spPr>
        <p:txBody>
          <a:bodyPr wrap="square" rtlCol="0">
            <a:spAutoFit/>
          </a:bodyPr>
          <a:lstStyle/>
          <a:p>
            <a:pPr algn="ctr"/>
            <a:r>
              <a:rPr lang="en-US" sz="4400" dirty="0"/>
              <a:t>VIEWS</a:t>
            </a:r>
          </a:p>
        </p:txBody>
      </p:sp>
    </p:spTree>
    <p:extLst>
      <p:ext uri="{BB962C8B-B14F-4D97-AF65-F5344CB8AC3E}">
        <p14:creationId xmlns:p14="http://schemas.microsoft.com/office/powerpoint/2010/main" val="53713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22</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Different views for different audiences – Same Systems</a:t>
            </a:r>
          </a:p>
        </p:txBody>
      </p:sp>
      <p:pic>
        <p:nvPicPr>
          <p:cNvPr id="2" name="Picture 1" descr="Screen Shot 2017-07-13 at 12.33.08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2080" y="1849121"/>
            <a:ext cx="2697329" cy="1717040"/>
          </a:xfrm>
          <a:prstGeom prst="rect">
            <a:avLst/>
          </a:prstGeom>
        </p:spPr>
      </p:pic>
      <p:pic>
        <p:nvPicPr>
          <p:cNvPr id="4" name="Picture 3" descr="Screen Shot 2017-07-13 at 12.32.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 y="1573826"/>
            <a:ext cx="1549399" cy="2208234"/>
          </a:xfrm>
          <a:prstGeom prst="rect">
            <a:avLst/>
          </a:prstGeom>
        </p:spPr>
      </p:pic>
      <p:pic>
        <p:nvPicPr>
          <p:cNvPr id="5" name="Picture 4" descr="Screen Shot 2017-07-13 at 12.30.43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6842" y="1564640"/>
            <a:ext cx="3180757" cy="2250357"/>
          </a:xfrm>
          <a:prstGeom prst="rect">
            <a:avLst/>
          </a:prstGeom>
        </p:spPr>
      </p:pic>
      <p:sp>
        <p:nvSpPr>
          <p:cNvPr id="6" name="TextBox 5"/>
          <p:cNvSpPr txBox="1"/>
          <p:nvPr/>
        </p:nvSpPr>
        <p:spPr>
          <a:xfrm>
            <a:off x="375920" y="1046480"/>
            <a:ext cx="1996460" cy="461665"/>
          </a:xfrm>
          <a:prstGeom prst="rect">
            <a:avLst/>
          </a:prstGeom>
          <a:noFill/>
        </p:spPr>
        <p:txBody>
          <a:bodyPr wrap="none" rtlCol="0">
            <a:spAutoFit/>
          </a:bodyPr>
          <a:lstStyle/>
          <a:p>
            <a:r>
              <a:rPr lang="en-US" sz="2400" dirty="0"/>
              <a:t>Conceptual</a:t>
            </a:r>
          </a:p>
        </p:txBody>
      </p:sp>
      <p:sp>
        <p:nvSpPr>
          <p:cNvPr id="8" name="TextBox 7"/>
          <p:cNvSpPr txBox="1"/>
          <p:nvPr/>
        </p:nvSpPr>
        <p:spPr>
          <a:xfrm>
            <a:off x="3505200" y="1046480"/>
            <a:ext cx="1268045" cy="461665"/>
          </a:xfrm>
          <a:prstGeom prst="rect">
            <a:avLst/>
          </a:prstGeom>
          <a:noFill/>
        </p:spPr>
        <p:txBody>
          <a:bodyPr wrap="none" rtlCol="0">
            <a:spAutoFit/>
          </a:bodyPr>
          <a:lstStyle/>
          <a:p>
            <a:r>
              <a:rPr lang="en-US" sz="2400" dirty="0"/>
              <a:t>Logical</a:t>
            </a:r>
          </a:p>
        </p:txBody>
      </p:sp>
      <p:sp>
        <p:nvSpPr>
          <p:cNvPr id="9" name="TextBox 8"/>
          <p:cNvSpPr txBox="1"/>
          <p:nvPr/>
        </p:nvSpPr>
        <p:spPr>
          <a:xfrm>
            <a:off x="6797040" y="1046480"/>
            <a:ext cx="1371589" cy="461665"/>
          </a:xfrm>
          <a:prstGeom prst="rect">
            <a:avLst/>
          </a:prstGeom>
          <a:noFill/>
        </p:spPr>
        <p:txBody>
          <a:bodyPr wrap="none" rtlCol="0">
            <a:spAutoFit/>
          </a:bodyPr>
          <a:lstStyle/>
          <a:p>
            <a:r>
              <a:rPr lang="en-US" sz="2400" dirty="0"/>
              <a:t>Physical</a:t>
            </a:r>
          </a:p>
        </p:txBody>
      </p:sp>
      <p:sp>
        <p:nvSpPr>
          <p:cNvPr id="7" name="TextBox 6"/>
          <p:cNvSpPr txBox="1"/>
          <p:nvPr/>
        </p:nvSpPr>
        <p:spPr>
          <a:xfrm>
            <a:off x="457200" y="4104640"/>
            <a:ext cx="2031325" cy="1200329"/>
          </a:xfrm>
          <a:prstGeom prst="rect">
            <a:avLst/>
          </a:prstGeom>
          <a:noFill/>
        </p:spPr>
        <p:txBody>
          <a:bodyPr wrap="none" rtlCol="0">
            <a:spAutoFit/>
          </a:bodyPr>
          <a:lstStyle/>
          <a:p>
            <a:pPr marL="285750" indent="-285750">
              <a:buFont typeface="Arial"/>
              <a:buChar char="•"/>
            </a:pPr>
            <a:r>
              <a:rPr lang="en-US" dirty="0"/>
              <a:t>More ideas</a:t>
            </a:r>
          </a:p>
          <a:p>
            <a:pPr marL="285750" indent="-285750">
              <a:buFont typeface="Arial"/>
              <a:buChar char="•"/>
            </a:pPr>
            <a:r>
              <a:rPr lang="en-US" dirty="0"/>
              <a:t>Planning</a:t>
            </a:r>
          </a:p>
          <a:p>
            <a:pPr marL="285750" indent="-285750">
              <a:buFont typeface="Arial"/>
              <a:buChar char="•"/>
            </a:pPr>
            <a:r>
              <a:rPr lang="en-US" dirty="0"/>
              <a:t>Management</a:t>
            </a:r>
          </a:p>
          <a:p>
            <a:pPr marL="285750" indent="-285750">
              <a:buFont typeface="Arial"/>
              <a:buChar char="•"/>
            </a:pPr>
            <a:r>
              <a:rPr lang="en-US" dirty="0"/>
              <a:t>Gaps</a:t>
            </a:r>
          </a:p>
        </p:txBody>
      </p:sp>
      <p:sp>
        <p:nvSpPr>
          <p:cNvPr id="11" name="TextBox 10"/>
          <p:cNvSpPr txBox="1"/>
          <p:nvPr/>
        </p:nvSpPr>
        <p:spPr>
          <a:xfrm>
            <a:off x="3393440" y="4104640"/>
            <a:ext cx="1928733" cy="1754327"/>
          </a:xfrm>
          <a:prstGeom prst="rect">
            <a:avLst/>
          </a:prstGeom>
          <a:noFill/>
        </p:spPr>
        <p:txBody>
          <a:bodyPr wrap="none" rtlCol="0">
            <a:spAutoFit/>
          </a:bodyPr>
          <a:lstStyle/>
          <a:p>
            <a:pPr marL="285750" indent="-285750">
              <a:buFont typeface="Arial"/>
              <a:buChar char="•"/>
            </a:pPr>
            <a:r>
              <a:rPr lang="en-US" dirty="0"/>
              <a:t>Relations</a:t>
            </a:r>
          </a:p>
          <a:p>
            <a:pPr marL="285750" indent="-285750">
              <a:buFont typeface="Arial"/>
              <a:buChar char="•"/>
            </a:pPr>
            <a:r>
              <a:rPr lang="en-US" dirty="0"/>
              <a:t>Behavior</a:t>
            </a:r>
          </a:p>
          <a:p>
            <a:pPr marL="285750" indent="-285750">
              <a:buFont typeface="Arial"/>
              <a:buChar char="•"/>
            </a:pPr>
            <a:r>
              <a:rPr lang="en-US" dirty="0"/>
              <a:t>Components</a:t>
            </a:r>
          </a:p>
          <a:p>
            <a:pPr marL="285750" indent="-285750">
              <a:buFont typeface="Arial"/>
              <a:buChar char="•"/>
            </a:pPr>
            <a:r>
              <a:rPr lang="en-US" dirty="0"/>
              <a:t>Functions</a:t>
            </a:r>
          </a:p>
          <a:p>
            <a:pPr marL="285750" indent="-285750">
              <a:buFont typeface="Arial"/>
              <a:buChar char="•"/>
            </a:pPr>
            <a:r>
              <a:rPr lang="en-US" dirty="0"/>
              <a:t>Integration</a:t>
            </a:r>
          </a:p>
          <a:p>
            <a:pPr marL="285750" indent="-285750">
              <a:buFont typeface="Arial"/>
              <a:buChar char="•"/>
            </a:pPr>
            <a:r>
              <a:rPr lang="en-US" dirty="0" err="1"/>
              <a:t>Solutioning</a:t>
            </a:r>
            <a:endParaRPr lang="en-US" dirty="0"/>
          </a:p>
        </p:txBody>
      </p:sp>
      <p:sp>
        <p:nvSpPr>
          <p:cNvPr id="12" name="TextBox 11"/>
          <p:cNvSpPr txBox="1"/>
          <p:nvPr/>
        </p:nvSpPr>
        <p:spPr>
          <a:xfrm>
            <a:off x="6563360" y="4145280"/>
            <a:ext cx="2236510" cy="1200329"/>
          </a:xfrm>
          <a:prstGeom prst="rect">
            <a:avLst/>
          </a:prstGeom>
          <a:noFill/>
        </p:spPr>
        <p:txBody>
          <a:bodyPr wrap="none" rtlCol="0">
            <a:spAutoFit/>
          </a:bodyPr>
          <a:lstStyle/>
          <a:p>
            <a:pPr marL="285750" indent="-285750">
              <a:buFont typeface="Arial"/>
              <a:buChar char="•"/>
            </a:pPr>
            <a:r>
              <a:rPr lang="en-US" dirty="0"/>
              <a:t>Implementation</a:t>
            </a:r>
          </a:p>
          <a:p>
            <a:pPr marL="285750" indent="-285750">
              <a:buFont typeface="Arial"/>
              <a:buChar char="•"/>
            </a:pPr>
            <a:r>
              <a:rPr lang="en-US" dirty="0"/>
              <a:t>Operations</a:t>
            </a:r>
          </a:p>
          <a:p>
            <a:pPr marL="285750" indent="-285750">
              <a:buFont typeface="Arial"/>
              <a:buChar char="•"/>
            </a:pPr>
            <a:r>
              <a:rPr lang="en-US" dirty="0" err="1"/>
              <a:t>Solutioning</a:t>
            </a:r>
            <a:endParaRPr lang="en-US" dirty="0"/>
          </a:p>
          <a:p>
            <a:pPr marL="285750" indent="-285750">
              <a:buFont typeface="Arial"/>
              <a:buChar char="•"/>
            </a:pPr>
            <a:endParaRPr lang="en-US" dirty="0"/>
          </a:p>
        </p:txBody>
      </p:sp>
      <p:sp>
        <p:nvSpPr>
          <p:cNvPr id="10" name="Right Arrow 9"/>
          <p:cNvSpPr/>
          <p:nvPr/>
        </p:nvSpPr>
        <p:spPr>
          <a:xfrm>
            <a:off x="924560" y="5872480"/>
            <a:ext cx="7122160" cy="741680"/>
          </a:xfrm>
          <a:prstGeom prst="rightArrow">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More Concrete</a:t>
            </a:r>
          </a:p>
        </p:txBody>
      </p:sp>
    </p:spTree>
    <p:extLst>
      <p:ext uri="{BB962C8B-B14F-4D97-AF65-F5344CB8AC3E}">
        <p14:creationId xmlns:p14="http://schemas.microsoft.com/office/powerpoint/2010/main" val="252175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23</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Galactic Modeling Language</a:t>
            </a:r>
          </a:p>
        </p:txBody>
      </p:sp>
      <p:sp>
        <p:nvSpPr>
          <p:cNvPr id="4" name="Rectangle 3"/>
          <p:cNvSpPr/>
          <p:nvPr/>
        </p:nvSpPr>
        <p:spPr>
          <a:xfrm>
            <a:off x="1646105" y="175260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Box</a:t>
            </a:r>
          </a:p>
        </p:txBody>
      </p:sp>
      <p:cxnSp>
        <p:nvCxnSpPr>
          <p:cNvPr id="5" name="Straight Connector 4"/>
          <p:cNvCxnSpPr/>
          <p:nvPr/>
        </p:nvCxnSpPr>
        <p:spPr>
          <a:xfrm>
            <a:off x="1772920" y="4140200"/>
            <a:ext cx="1097465"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44132" y="3840480"/>
            <a:ext cx="955040" cy="338554"/>
          </a:xfrm>
          <a:prstGeom prst="rect">
            <a:avLst/>
          </a:prstGeom>
          <a:noFill/>
        </p:spPr>
        <p:txBody>
          <a:bodyPr wrap="square" rtlCol="0">
            <a:spAutoFit/>
          </a:bodyPr>
          <a:lstStyle/>
          <a:p>
            <a:pPr algn="ctr"/>
            <a:r>
              <a:rPr lang="en-US" sz="1600" b="1" dirty="0"/>
              <a:t>Line</a:t>
            </a:r>
          </a:p>
        </p:txBody>
      </p:sp>
      <p:sp>
        <p:nvSpPr>
          <p:cNvPr id="8" name="TextBox 7"/>
          <p:cNvSpPr txBox="1"/>
          <p:nvPr/>
        </p:nvSpPr>
        <p:spPr>
          <a:xfrm>
            <a:off x="1950812" y="4876800"/>
            <a:ext cx="741680" cy="276999"/>
          </a:xfrm>
          <a:prstGeom prst="rect">
            <a:avLst/>
          </a:prstGeom>
          <a:noFill/>
        </p:spPr>
        <p:txBody>
          <a:bodyPr wrap="square" rtlCol="0">
            <a:spAutoFit/>
          </a:bodyPr>
          <a:lstStyle/>
          <a:p>
            <a:pPr algn="ctr"/>
            <a:r>
              <a:rPr lang="en-US" sz="1200" dirty="0"/>
              <a:t>Label</a:t>
            </a:r>
          </a:p>
        </p:txBody>
      </p:sp>
      <p:sp>
        <p:nvSpPr>
          <p:cNvPr id="9" name="TextBox 8"/>
          <p:cNvSpPr txBox="1"/>
          <p:nvPr/>
        </p:nvSpPr>
        <p:spPr>
          <a:xfrm>
            <a:off x="1954655" y="4612640"/>
            <a:ext cx="733995" cy="338554"/>
          </a:xfrm>
          <a:prstGeom prst="rect">
            <a:avLst/>
          </a:prstGeom>
          <a:noFill/>
        </p:spPr>
        <p:txBody>
          <a:bodyPr wrap="none" rtlCol="0">
            <a:spAutoFit/>
          </a:bodyPr>
          <a:lstStyle/>
          <a:p>
            <a:r>
              <a:rPr lang="en-US" sz="1600" b="1" dirty="0"/>
              <a:t>Label</a:t>
            </a:r>
          </a:p>
        </p:txBody>
      </p:sp>
      <p:sp>
        <p:nvSpPr>
          <p:cNvPr id="2" name="TextBox 1"/>
          <p:cNvSpPr txBox="1"/>
          <p:nvPr/>
        </p:nvSpPr>
        <p:spPr>
          <a:xfrm>
            <a:off x="4378960" y="3281680"/>
            <a:ext cx="3606800" cy="923330"/>
          </a:xfrm>
          <a:prstGeom prst="rect">
            <a:avLst/>
          </a:prstGeom>
          <a:noFill/>
        </p:spPr>
        <p:txBody>
          <a:bodyPr wrap="square" rtlCol="0">
            <a:spAutoFit/>
          </a:bodyPr>
          <a:lstStyle/>
          <a:p>
            <a:pPr algn="ctr"/>
            <a:r>
              <a:rPr lang="en-US" dirty="0"/>
              <a:t>A small, cross-platform, but still robust approach for describing architecture</a:t>
            </a:r>
          </a:p>
        </p:txBody>
      </p:sp>
      <p:sp>
        <p:nvSpPr>
          <p:cNvPr id="10" name="TextBox 9"/>
          <p:cNvSpPr txBox="1"/>
          <p:nvPr/>
        </p:nvSpPr>
        <p:spPr>
          <a:xfrm>
            <a:off x="5415280" y="2661920"/>
            <a:ext cx="1340331" cy="707886"/>
          </a:xfrm>
          <a:prstGeom prst="rect">
            <a:avLst/>
          </a:prstGeom>
          <a:noFill/>
        </p:spPr>
        <p:txBody>
          <a:bodyPr wrap="none" rtlCol="0">
            <a:spAutoFit/>
          </a:bodyPr>
          <a:lstStyle/>
          <a:p>
            <a:r>
              <a:rPr lang="en-US" sz="4000" dirty="0"/>
              <a:t>GML</a:t>
            </a:r>
          </a:p>
        </p:txBody>
      </p:sp>
    </p:spTree>
    <p:extLst>
      <p:ext uri="{BB962C8B-B14F-4D97-AF65-F5344CB8AC3E}">
        <p14:creationId xmlns:p14="http://schemas.microsoft.com/office/powerpoint/2010/main" val="3502176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24</a:t>
            </a:fld>
            <a:endParaRPr lang="en-US" dirty="0"/>
          </a:p>
        </p:txBody>
      </p:sp>
      <p:sp>
        <p:nvSpPr>
          <p:cNvPr id="2" name="TextBox 1"/>
          <p:cNvSpPr txBox="1"/>
          <p:nvPr>
            <p:extLst>
              <p:ext uri="{D42A27DB-BD31-4B8C-83A1-F6EECF244321}">
                <p14:modId xmlns:p14="http://schemas.microsoft.com/office/powerpoint/2010/main" val="3720997980"/>
              </p:ext>
            </p:extLst>
          </p:nvPr>
        </p:nvSpPr>
        <p:spPr>
          <a:xfrm>
            <a:off x="3440023" y="4524375"/>
            <a:ext cx="5658678" cy="2092325"/>
          </a:xfrm>
          <a:prstGeom prst="rect">
            <a:avLst/>
          </a:prstGeom>
          <a:noFill/>
        </p:spPr>
        <p:txBody>
          <a:bodyPr wrap="square" rtlCol="0" anchor="t">
            <a:spAutoFit/>
          </a:bodyPr>
          <a:lstStyle/>
          <a:p>
            <a:pPr marL="285750" indent="-285750">
              <a:buFont typeface="Arial" panose="020B0604020202020204" pitchFamily="34" charset="0"/>
              <a:buChar char="•"/>
            </a:pPr>
            <a:r>
              <a:rPr lang="en-US" sz="2800" dirty="0"/>
              <a:t>Understand  WHY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Understand your AUDIENCE and the VIEWS</a:t>
            </a:r>
            <a:br>
              <a:rPr lang="en-US" dirty="0">
                <a:latin typeface="+mn-ea"/>
                <a:cs typeface="+mn-ea"/>
              </a:rPr>
            </a:br>
            <a:endParaRPr lang="en-US" dirty="0"/>
          </a:p>
        </p:txBody>
      </p:sp>
      <p:sp>
        <p:nvSpPr>
          <p:cNvPr id="10" name="TextBox 9"/>
          <p:cNvSpPr txBox="1"/>
          <p:nvPr>
            <p:extLst>
              <p:ext uri="{D42A27DB-BD31-4B8C-83A1-F6EECF244321}">
                <p14:modId xmlns:p14="http://schemas.microsoft.com/office/powerpoint/2010/main" val="2069544686"/>
              </p:ext>
            </p:extLst>
          </p:nvPr>
        </p:nvSpPr>
        <p:spPr>
          <a:xfrm>
            <a:off x="829036" y="657225"/>
            <a:ext cx="1837635" cy="3170099"/>
          </a:xfrm>
          <a:prstGeom prst="rect">
            <a:avLst/>
          </a:prstGeom>
          <a:noFill/>
        </p:spPr>
        <p:txBody>
          <a:bodyPr wrap="square" rtlCol="0" anchor="t">
            <a:spAutoFit/>
          </a:bodyPr>
          <a:lstStyle/>
          <a:p>
            <a:r>
              <a:rPr lang="en-US" sz="4000" dirty="0"/>
              <a:t>All Down-Hill From Here</a:t>
            </a:r>
          </a:p>
        </p:txBody>
      </p:sp>
    </p:spTree>
    <p:extLst>
      <p:ext uri="{BB962C8B-B14F-4D97-AF65-F5344CB8AC3E}">
        <p14:creationId xmlns:p14="http://schemas.microsoft.com/office/powerpoint/2010/main" val="3359942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25</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C4 Hierarchical Model</a:t>
            </a:r>
          </a:p>
        </p:txBody>
      </p:sp>
      <p:sp>
        <p:nvSpPr>
          <p:cNvPr id="2" name="TextBox 1"/>
          <p:cNvSpPr txBox="1"/>
          <p:nvPr/>
        </p:nvSpPr>
        <p:spPr>
          <a:xfrm>
            <a:off x="1564640" y="1300480"/>
            <a:ext cx="5659120" cy="3416320"/>
          </a:xfrm>
          <a:prstGeom prst="rect">
            <a:avLst/>
          </a:prstGeom>
          <a:noFill/>
        </p:spPr>
        <p:txBody>
          <a:bodyPr wrap="square" rtlCol="0">
            <a:spAutoFit/>
          </a:bodyPr>
          <a:lstStyle/>
          <a:p>
            <a:r>
              <a:rPr lang="en-US" sz="2400" dirty="0"/>
              <a:t>A little more specific than GML</a:t>
            </a:r>
          </a:p>
          <a:p>
            <a:endParaRPr lang="en-US" sz="2400" dirty="0"/>
          </a:p>
          <a:p>
            <a:r>
              <a:rPr lang="en-US" sz="2400" dirty="0"/>
              <a:t>Good for software architecture</a:t>
            </a:r>
          </a:p>
          <a:p>
            <a:pPr marL="285750" indent="-285750">
              <a:buFont typeface="Arial"/>
              <a:buChar char="•"/>
            </a:pPr>
            <a:endParaRPr lang="en-US" sz="2400" dirty="0"/>
          </a:p>
          <a:p>
            <a:r>
              <a:rPr lang="en-US" sz="2400" dirty="0"/>
              <a:t>Nested items</a:t>
            </a:r>
          </a:p>
          <a:p>
            <a:endParaRPr lang="en-US" sz="2400" dirty="0"/>
          </a:p>
          <a:p>
            <a:pPr marL="1200150" lvl="2" indent="-285750">
              <a:buFont typeface="Arial"/>
              <a:buChar char="•"/>
            </a:pPr>
            <a:r>
              <a:rPr lang="en-US" b="1" dirty="0"/>
              <a:t>C</a:t>
            </a:r>
            <a:r>
              <a:rPr lang="en-US" dirty="0"/>
              <a:t>ontext</a:t>
            </a:r>
          </a:p>
          <a:p>
            <a:pPr marL="1200150" lvl="2" indent="-285750">
              <a:buFont typeface="Arial"/>
              <a:buChar char="•"/>
            </a:pPr>
            <a:r>
              <a:rPr lang="en-US" b="1" dirty="0"/>
              <a:t>C</a:t>
            </a:r>
            <a:r>
              <a:rPr lang="en-US" dirty="0"/>
              <a:t>ontainers</a:t>
            </a:r>
          </a:p>
          <a:p>
            <a:pPr marL="1200150" lvl="2" indent="-285750">
              <a:buFont typeface="Arial"/>
              <a:buChar char="•"/>
            </a:pPr>
            <a:r>
              <a:rPr lang="en-US" b="1" dirty="0"/>
              <a:t>C</a:t>
            </a:r>
            <a:r>
              <a:rPr lang="en-US" dirty="0"/>
              <a:t>omponents</a:t>
            </a:r>
          </a:p>
          <a:p>
            <a:pPr marL="1200150" lvl="2" indent="-285750">
              <a:buFont typeface="Arial"/>
              <a:buChar char="•"/>
            </a:pPr>
            <a:r>
              <a:rPr lang="en-US" b="1" dirty="0"/>
              <a:t>Cl</a:t>
            </a:r>
            <a:r>
              <a:rPr lang="en-US" dirty="0"/>
              <a:t>asses or Code</a:t>
            </a:r>
          </a:p>
        </p:txBody>
      </p:sp>
    </p:spTree>
    <p:extLst>
      <p:ext uri="{BB962C8B-B14F-4D97-AF65-F5344CB8AC3E}">
        <p14:creationId xmlns:p14="http://schemas.microsoft.com/office/powerpoint/2010/main" val="89419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26</a:t>
            </a:fld>
            <a:endParaRPr lang="en-US" dirty="0"/>
          </a:p>
        </p:txBody>
      </p:sp>
      <p:sp>
        <p:nvSpPr>
          <p:cNvPr id="83" name="TextBox 82"/>
          <p:cNvSpPr txBox="1"/>
          <p:nvPr>
            <p:extLst>
              <p:ext uri="{D42A27DB-BD31-4B8C-83A1-F6EECF244321}">
                <p14:modId xmlns:p14="http://schemas.microsoft.com/office/powerpoint/2010/main" val="881360151"/>
              </p:ext>
            </p:extLst>
          </p:nvPr>
        </p:nvSpPr>
        <p:spPr>
          <a:xfrm>
            <a:off x="0" y="-10072"/>
            <a:ext cx="9144000" cy="461665"/>
          </a:xfrm>
          <a:prstGeom prst="rect">
            <a:avLst/>
          </a:prstGeom>
          <a:solidFill>
            <a:schemeClr val="accent3">
              <a:lumMod val="50000"/>
            </a:schemeClr>
          </a:solidFill>
        </p:spPr>
        <p:txBody>
          <a:bodyPr wrap="square" rtlCol="0" anchor="t">
            <a:spAutoFit/>
          </a:bodyPr>
          <a:lstStyle/>
          <a:p>
            <a:r>
              <a:rPr lang="en-US" sz="2400" dirty="0">
                <a:solidFill>
                  <a:schemeClr val="bg1"/>
                </a:solidFill>
                <a:latin typeface="+mj-lt"/>
                <a:cs typeface="Helvetica Neue"/>
              </a:rPr>
              <a:t>C4 – Context</a:t>
            </a:r>
            <a:r>
              <a:rPr lang="en-US" sz="2400" dirty="0">
                <a:solidFill>
                  <a:srgbClr val="FFFFFF"/>
                </a:solidFill>
                <a:latin typeface="+mj-lt"/>
                <a:cs typeface="Helvetica Neue"/>
              </a:rPr>
              <a:t> (of the system)</a:t>
            </a:r>
            <a:endParaRPr lang="en-US" sz="1400" dirty="0">
              <a:solidFill>
                <a:srgbClr val="000000"/>
              </a:solidFill>
              <a:latin typeface="+mj-lt"/>
              <a:cs typeface="Helvetica Neue"/>
            </a:endParaRPr>
          </a:p>
        </p:txBody>
      </p:sp>
      <p:sp>
        <p:nvSpPr>
          <p:cNvPr id="4" name="Rectangle 3"/>
          <p:cNvSpPr/>
          <p:nvPr/>
        </p:nvSpPr>
        <p:spPr>
          <a:xfrm>
            <a:off x="3373305" y="2992120"/>
            <a:ext cx="1351095" cy="1402080"/>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Click Chat</a:t>
            </a:r>
          </a:p>
          <a:p>
            <a:pPr algn="ctr"/>
            <a:r>
              <a:rPr lang="en-US" sz="1200" dirty="0">
                <a:solidFill>
                  <a:srgbClr val="000000"/>
                </a:solidFill>
              </a:rPr>
              <a:t>[System Software]</a:t>
            </a:r>
          </a:p>
        </p:txBody>
      </p:sp>
      <p:cxnSp>
        <p:nvCxnSpPr>
          <p:cNvPr id="5" name="Straight Connector 4"/>
          <p:cNvCxnSpPr>
            <a:stCxn id="12" idx="2"/>
            <a:endCxn id="4" idx="0"/>
          </p:cNvCxnSpPr>
          <p:nvPr/>
        </p:nvCxnSpPr>
        <p:spPr>
          <a:xfrm>
            <a:off x="2413093" y="2260600"/>
            <a:ext cx="1635760" cy="73152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30400" y="2509520"/>
            <a:ext cx="1259932" cy="461665"/>
          </a:xfrm>
          <a:prstGeom prst="rect">
            <a:avLst/>
          </a:prstGeom>
          <a:noFill/>
        </p:spPr>
        <p:txBody>
          <a:bodyPr wrap="square" rtlCol="0">
            <a:spAutoFit/>
          </a:bodyPr>
          <a:lstStyle/>
          <a:p>
            <a:pPr algn="ctr"/>
            <a:r>
              <a:rPr lang="en-US" sz="1200" dirty="0"/>
              <a:t>Enter and view Clicks</a:t>
            </a:r>
          </a:p>
        </p:txBody>
      </p:sp>
      <p:sp>
        <p:nvSpPr>
          <p:cNvPr id="12" name="Rectangle 11"/>
          <p:cNvSpPr/>
          <p:nvPr/>
        </p:nvSpPr>
        <p:spPr>
          <a:xfrm>
            <a:off x="1737545" y="85852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Anonymous User</a:t>
            </a:r>
          </a:p>
        </p:txBody>
      </p:sp>
      <p:sp>
        <p:nvSpPr>
          <p:cNvPr id="13" name="Rectangle 12"/>
          <p:cNvSpPr/>
          <p:nvPr/>
        </p:nvSpPr>
        <p:spPr>
          <a:xfrm>
            <a:off x="4978585" y="82804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Administrator User</a:t>
            </a:r>
            <a:endParaRPr lang="en-US" sz="1400" dirty="0">
              <a:solidFill>
                <a:srgbClr val="000000"/>
              </a:solidFill>
            </a:endParaRPr>
          </a:p>
        </p:txBody>
      </p:sp>
      <p:cxnSp>
        <p:nvCxnSpPr>
          <p:cNvPr id="17" name="Straight Connector 16"/>
          <p:cNvCxnSpPr>
            <a:stCxn id="13" idx="2"/>
            <a:endCxn id="4" idx="0"/>
          </p:cNvCxnSpPr>
          <p:nvPr/>
        </p:nvCxnSpPr>
        <p:spPr>
          <a:xfrm flipH="1">
            <a:off x="4048853" y="2230120"/>
            <a:ext cx="1605280" cy="76200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39360" y="2540000"/>
            <a:ext cx="1259932" cy="461665"/>
          </a:xfrm>
          <a:prstGeom prst="rect">
            <a:avLst/>
          </a:prstGeom>
          <a:noFill/>
        </p:spPr>
        <p:txBody>
          <a:bodyPr wrap="square" rtlCol="0">
            <a:spAutoFit/>
          </a:bodyPr>
          <a:lstStyle/>
          <a:p>
            <a:pPr algn="ctr"/>
            <a:r>
              <a:rPr lang="en-US" sz="1200" dirty="0"/>
              <a:t>Admins rooms, walls </a:t>
            </a:r>
          </a:p>
        </p:txBody>
      </p:sp>
      <p:sp>
        <p:nvSpPr>
          <p:cNvPr id="21" name="Rectangle 20"/>
          <p:cNvSpPr/>
          <p:nvPr/>
        </p:nvSpPr>
        <p:spPr>
          <a:xfrm>
            <a:off x="660585" y="5237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Twitter</a:t>
            </a:r>
          </a:p>
        </p:txBody>
      </p:sp>
      <p:sp>
        <p:nvSpPr>
          <p:cNvPr id="22" name="Rectangle 21"/>
          <p:cNvSpPr/>
          <p:nvPr/>
        </p:nvSpPr>
        <p:spPr>
          <a:xfrm>
            <a:off x="3363145" y="521716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Facebook</a:t>
            </a:r>
          </a:p>
        </p:txBody>
      </p:sp>
      <p:sp>
        <p:nvSpPr>
          <p:cNvPr id="23" name="Rectangle 22"/>
          <p:cNvSpPr/>
          <p:nvPr/>
        </p:nvSpPr>
        <p:spPr>
          <a:xfrm>
            <a:off x="6360345" y="519684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Slack</a:t>
            </a:r>
          </a:p>
        </p:txBody>
      </p:sp>
      <p:cxnSp>
        <p:nvCxnSpPr>
          <p:cNvPr id="24" name="Straight Connector 23"/>
          <p:cNvCxnSpPr>
            <a:stCxn id="21" idx="0"/>
            <a:endCxn id="4" idx="2"/>
          </p:cNvCxnSpPr>
          <p:nvPr/>
        </p:nvCxnSpPr>
        <p:spPr>
          <a:xfrm flipV="1">
            <a:off x="1336133" y="4394200"/>
            <a:ext cx="2712720" cy="84328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2" idx="0"/>
            <a:endCxn id="4" idx="2"/>
          </p:cNvCxnSpPr>
          <p:nvPr/>
        </p:nvCxnSpPr>
        <p:spPr>
          <a:xfrm flipV="1">
            <a:off x="4038693" y="4394200"/>
            <a:ext cx="10160" cy="82296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3" idx="0"/>
            <a:endCxn id="4" idx="2"/>
          </p:cNvCxnSpPr>
          <p:nvPr/>
        </p:nvCxnSpPr>
        <p:spPr>
          <a:xfrm flipH="1" flipV="1">
            <a:off x="4048853" y="4394200"/>
            <a:ext cx="2987040" cy="80264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66240" y="4541520"/>
            <a:ext cx="1259932" cy="276999"/>
          </a:xfrm>
          <a:prstGeom prst="rect">
            <a:avLst/>
          </a:prstGeom>
          <a:noFill/>
        </p:spPr>
        <p:txBody>
          <a:bodyPr wrap="square" rtlCol="0">
            <a:spAutoFit/>
          </a:bodyPr>
          <a:lstStyle/>
          <a:p>
            <a:pPr algn="ctr"/>
            <a:r>
              <a:rPr lang="en-US" sz="1200" dirty="0"/>
              <a:t>Post tweets</a:t>
            </a:r>
          </a:p>
        </p:txBody>
      </p:sp>
      <p:sp>
        <p:nvSpPr>
          <p:cNvPr id="34" name="TextBox 33"/>
          <p:cNvSpPr txBox="1"/>
          <p:nvPr/>
        </p:nvSpPr>
        <p:spPr>
          <a:xfrm>
            <a:off x="3444240" y="4765040"/>
            <a:ext cx="1259932" cy="276999"/>
          </a:xfrm>
          <a:prstGeom prst="rect">
            <a:avLst/>
          </a:prstGeom>
          <a:noFill/>
        </p:spPr>
        <p:txBody>
          <a:bodyPr wrap="square" rtlCol="0">
            <a:spAutoFit/>
          </a:bodyPr>
          <a:lstStyle/>
          <a:p>
            <a:pPr algn="ctr"/>
            <a:r>
              <a:rPr lang="en-US" sz="1200" dirty="0"/>
              <a:t>Post posts</a:t>
            </a:r>
          </a:p>
        </p:txBody>
      </p:sp>
      <p:sp>
        <p:nvSpPr>
          <p:cNvPr id="35" name="TextBox 34"/>
          <p:cNvSpPr txBox="1"/>
          <p:nvPr/>
        </p:nvSpPr>
        <p:spPr>
          <a:xfrm>
            <a:off x="5720080" y="4541520"/>
            <a:ext cx="1259932" cy="461665"/>
          </a:xfrm>
          <a:prstGeom prst="rect">
            <a:avLst/>
          </a:prstGeom>
          <a:noFill/>
        </p:spPr>
        <p:txBody>
          <a:bodyPr wrap="square" rtlCol="0">
            <a:spAutoFit/>
          </a:bodyPr>
          <a:lstStyle/>
          <a:p>
            <a:pPr algn="ctr"/>
            <a:r>
              <a:rPr lang="en-US" sz="1200" dirty="0"/>
              <a:t>Babble endlessly</a:t>
            </a:r>
          </a:p>
        </p:txBody>
      </p:sp>
    </p:spTree>
    <p:extLst>
      <p:ext uri="{BB962C8B-B14F-4D97-AF65-F5344CB8AC3E}">
        <p14:creationId xmlns:p14="http://schemas.microsoft.com/office/powerpoint/2010/main" val="1598267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27</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C4 - Container</a:t>
            </a:r>
          </a:p>
        </p:txBody>
      </p:sp>
      <p:sp>
        <p:nvSpPr>
          <p:cNvPr id="4" name="Rectangle 3"/>
          <p:cNvSpPr/>
          <p:nvPr/>
        </p:nvSpPr>
        <p:spPr>
          <a:xfrm>
            <a:off x="1076960" y="2956560"/>
            <a:ext cx="6797040" cy="1437640"/>
          </a:xfrm>
          <a:prstGeom prst="rect">
            <a:avLst/>
          </a:prstGeom>
          <a:solidFill>
            <a:schemeClr val="accent3">
              <a:lumMod val="20000"/>
              <a:lumOff val="80000"/>
            </a:schemeClr>
          </a:solidFill>
          <a:ln>
            <a:solidFill>
              <a:srgbClr val="77933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cxnSp>
        <p:nvCxnSpPr>
          <p:cNvPr id="5" name="Straight Connector 4"/>
          <p:cNvCxnSpPr>
            <a:stCxn id="12" idx="2"/>
            <a:endCxn id="4" idx="0"/>
          </p:cNvCxnSpPr>
          <p:nvPr/>
        </p:nvCxnSpPr>
        <p:spPr>
          <a:xfrm>
            <a:off x="2413093" y="1869440"/>
            <a:ext cx="2062387" cy="1087120"/>
          </a:xfrm>
          <a:prstGeom prst="line">
            <a:avLst/>
          </a:prstGeom>
          <a:ln w="38100">
            <a:solidFill>
              <a:schemeClr val="accent3">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99920" y="2214880"/>
            <a:ext cx="1259932" cy="461665"/>
          </a:xfrm>
          <a:prstGeom prst="rect">
            <a:avLst/>
          </a:prstGeom>
          <a:noFill/>
        </p:spPr>
        <p:txBody>
          <a:bodyPr wrap="square" rtlCol="0">
            <a:spAutoFit/>
          </a:bodyPr>
          <a:lstStyle/>
          <a:p>
            <a:pPr algn="ctr"/>
            <a:r>
              <a:rPr lang="en-US" sz="1200" dirty="0"/>
              <a:t>Enter and view Clicks</a:t>
            </a:r>
          </a:p>
        </p:txBody>
      </p:sp>
      <p:sp>
        <p:nvSpPr>
          <p:cNvPr id="12" name="Rectangle 11"/>
          <p:cNvSpPr/>
          <p:nvPr/>
        </p:nvSpPr>
        <p:spPr>
          <a:xfrm>
            <a:off x="1737545" y="858520"/>
            <a:ext cx="1351095" cy="10109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Anonymous User</a:t>
            </a:r>
          </a:p>
        </p:txBody>
      </p:sp>
      <p:sp>
        <p:nvSpPr>
          <p:cNvPr id="13" name="Rectangle 12"/>
          <p:cNvSpPr/>
          <p:nvPr/>
        </p:nvSpPr>
        <p:spPr>
          <a:xfrm>
            <a:off x="4978585" y="828040"/>
            <a:ext cx="1351095" cy="108204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Administrator User</a:t>
            </a:r>
            <a:endParaRPr lang="en-US" sz="1400" dirty="0">
              <a:solidFill>
                <a:srgbClr val="000000"/>
              </a:solidFill>
            </a:endParaRPr>
          </a:p>
        </p:txBody>
      </p:sp>
      <p:cxnSp>
        <p:nvCxnSpPr>
          <p:cNvPr id="17" name="Straight Connector 16"/>
          <p:cNvCxnSpPr>
            <a:stCxn id="13" idx="2"/>
            <a:endCxn id="4" idx="0"/>
          </p:cNvCxnSpPr>
          <p:nvPr/>
        </p:nvCxnSpPr>
        <p:spPr>
          <a:xfrm flipH="1">
            <a:off x="4475480" y="1910080"/>
            <a:ext cx="1178653" cy="1046480"/>
          </a:xfrm>
          <a:prstGeom prst="line">
            <a:avLst/>
          </a:prstGeom>
          <a:ln w="38100">
            <a:solidFill>
              <a:schemeClr val="accent3">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74640" y="2184400"/>
            <a:ext cx="1259932" cy="461665"/>
          </a:xfrm>
          <a:prstGeom prst="rect">
            <a:avLst/>
          </a:prstGeom>
          <a:noFill/>
        </p:spPr>
        <p:txBody>
          <a:bodyPr wrap="square" rtlCol="0">
            <a:spAutoFit/>
          </a:bodyPr>
          <a:lstStyle/>
          <a:p>
            <a:pPr algn="ctr"/>
            <a:r>
              <a:rPr lang="en-US" sz="1200" dirty="0"/>
              <a:t>Admins rooms, walls </a:t>
            </a:r>
          </a:p>
        </p:txBody>
      </p:sp>
      <p:sp>
        <p:nvSpPr>
          <p:cNvPr id="21" name="Rectangle 20"/>
          <p:cNvSpPr/>
          <p:nvPr/>
        </p:nvSpPr>
        <p:spPr>
          <a:xfrm>
            <a:off x="660585" y="5902960"/>
            <a:ext cx="1351095" cy="7366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Twitter</a:t>
            </a:r>
          </a:p>
        </p:txBody>
      </p:sp>
      <p:sp>
        <p:nvSpPr>
          <p:cNvPr id="22" name="Rectangle 21"/>
          <p:cNvSpPr/>
          <p:nvPr/>
        </p:nvSpPr>
        <p:spPr>
          <a:xfrm>
            <a:off x="3810185" y="5892800"/>
            <a:ext cx="1351095" cy="72644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Facebook</a:t>
            </a:r>
          </a:p>
        </p:txBody>
      </p:sp>
      <p:sp>
        <p:nvSpPr>
          <p:cNvPr id="23" name="Rectangle 22"/>
          <p:cNvSpPr/>
          <p:nvPr/>
        </p:nvSpPr>
        <p:spPr>
          <a:xfrm>
            <a:off x="6360345" y="5862320"/>
            <a:ext cx="1351095" cy="7366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Slack</a:t>
            </a:r>
          </a:p>
        </p:txBody>
      </p:sp>
      <p:cxnSp>
        <p:nvCxnSpPr>
          <p:cNvPr id="24" name="Straight Connector 23"/>
          <p:cNvCxnSpPr>
            <a:stCxn id="21" idx="0"/>
            <a:endCxn id="4" idx="2"/>
          </p:cNvCxnSpPr>
          <p:nvPr/>
        </p:nvCxnSpPr>
        <p:spPr>
          <a:xfrm flipV="1">
            <a:off x="1336133" y="4394200"/>
            <a:ext cx="3139347" cy="150876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2" idx="0"/>
            <a:endCxn id="4" idx="2"/>
          </p:cNvCxnSpPr>
          <p:nvPr/>
        </p:nvCxnSpPr>
        <p:spPr>
          <a:xfrm flipH="1" flipV="1">
            <a:off x="4475480" y="4394200"/>
            <a:ext cx="10253" cy="149860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3" idx="0"/>
            <a:endCxn id="4" idx="2"/>
          </p:cNvCxnSpPr>
          <p:nvPr/>
        </p:nvCxnSpPr>
        <p:spPr>
          <a:xfrm flipH="1" flipV="1">
            <a:off x="4475480" y="4394200"/>
            <a:ext cx="2560413" cy="146812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48640" y="5364480"/>
            <a:ext cx="1259932" cy="276999"/>
          </a:xfrm>
          <a:prstGeom prst="rect">
            <a:avLst/>
          </a:prstGeom>
          <a:noFill/>
        </p:spPr>
        <p:txBody>
          <a:bodyPr wrap="square" rtlCol="0">
            <a:spAutoFit/>
          </a:bodyPr>
          <a:lstStyle/>
          <a:p>
            <a:pPr algn="ctr"/>
            <a:r>
              <a:rPr lang="en-US" sz="1200" dirty="0"/>
              <a:t>Post tweets</a:t>
            </a:r>
          </a:p>
        </p:txBody>
      </p:sp>
      <p:sp>
        <p:nvSpPr>
          <p:cNvPr id="34" name="TextBox 33"/>
          <p:cNvSpPr txBox="1"/>
          <p:nvPr/>
        </p:nvSpPr>
        <p:spPr>
          <a:xfrm>
            <a:off x="2682240" y="5557520"/>
            <a:ext cx="1259932" cy="276999"/>
          </a:xfrm>
          <a:prstGeom prst="rect">
            <a:avLst/>
          </a:prstGeom>
          <a:noFill/>
        </p:spPr>
        <p:txBody>
          <a:bodyPr wrap="square" rtlCol="0">
            <a:spAutoFit/>
          </a:bodyPr>
          <a:lstStyle/>
          <a:p>
            <a:pPr algn="ctr"/>
            <a:r>
              <a:rPr lang="en-US" sz="1200" dirty="0"/>
              <a:t>Post posts</a:t>
            </a:r>
          </a:p>
        </p:txBody>
      </p:sp>
      <p:sp>
        <p:nvSpPr>
          <p:cNvPr id="35" name="TextBox 34"/>
          <p:cNvSpPr txBox="1"/>
          <p:nvPr/>
        </p:nvSpPr>
        <p:spPr>
          <a:xfrm>
            <a:off x="5445760" y="5445760"/>
            <a:ext cx="1259932" cy="461665"/>
          </a:xfrm>
          <a:prstGeom prst="rect">
            <a:avLst/>
          </a:prstGeom>
          <a:noFill/>
        </p:spPr>
        <p:txBody>
          <a:bodyPr wrap="square" rtlCol="0">
            <a:spAutoFit/>
          </a:bodyPr>
          <a:lstStyle/>
          <a:p>
            <a:pPr algn="ctr"/>
            <a:r>
              <a:rPr lang="en-US" sz="1200" dirty="0"/>
              <a:t>Babble endlessly</a:t>
            </a:r>
          </a:p>
        </p:txBody>
      </p:sp>
      <p:sp>
        <p:nvSpPr>
          <p:cNvPr id="44" name="Rectangle 43"/>
          <p:cNvSpPr/>
          <p:nvPr/>
        </p:nvSpPr>
        <p:spPr>
          <a:xfrm>
            <a:off x="1290505" y="3241040"/>
            <a:ext cx="1351095" cy="736600"/>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Client App</a:t>
            </a:r>
          </a:p>
          <a:p>
            <a:pPr algn="ctr"/>
            <a:r>
              <a:rPr lang="en-US" sz="1400" dirty="0" err="1">
                <a:solidFill>
                  <a:srgbClr val="000000"/>
                </a:solidFill>
              </a:rPr>
              <a:t>Clkcht.exe</a:t>
            </a:r>
            <a:endParaRPr lang="en-US" sz="1400" dirty="0">
              <a:solidFill>
                <a:srgbClr val="000000"/>
              </a:solidFill>
            </a:endParaRPr>
          </a:p>
        </p:txBody>
      </p:sp>
      <p:sp>
        <p:nvSpPr>
          <p:cNvPr id="50" name="Rectangle 49"/>
          <p:cNvSpPr/>
          <p:nvPr/>
        </p:nvSpPr>
        <p:spPr>
          <a:xfrm>
            <a:off x="3739065" y="3281680"/>
            <a:ext cx="1351095" cy="736600"/>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rgbClr val="000000"/>
                </a:solidFill>
              </a:rPr>
              <a:t>DataStore</a:t>
            </a:r>
            <a:endParaRPr lang="en-US" sz="1400" b="1" dirty="0">
              <a:solidFill>
                <a:srgbClr val="000000"/>
              </a:solidFill>
            </a:endParaRPr>
          </a:p>
          <a:p>
            <a:pPr algn="ctr"/>
            <a:r>
              <a:rPr lang="en-US" sz="1400" dirty="0" err="1">
                <a:solidFill>
                  <a:srgbClr val="000000"/>
                </a:solidFill>
              </a:rPr>
              <a:t>Datomic</a:t>
            </a:r>
            <a:r>
              <a:rPr lang="en-US" sz="1400" dirty="0">
                <a:solidFill>
                  <a:srgbClr val="000000"/>
                </a:solidFill>
              </a:rPr>
              <a:t> Sys</a:t>
            </a:r>
          </a:p>
        </p:txBody>
      </p:sp>
      <p:sp>
        <p:nvSpPr>
          <p:cNvPr id="51" name="Rectangle 50"/>
          <p:cNvSpPr/>
          <p:nvPr/>
        </p:nvSpPr>
        <p:spPr>
          <a:xfrm>
            <a:off x="5842185" y="3241040"/>
            <a:ext cx="1351095" cy="736600"/>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Integration</a:t>
            </a:r>
          </a:p>
          <a:p>
            <a:pPr algn="ctr"/>
            <a:r>
              <a:rPr lang="en-US" sz="1400" dirty="0" err="1">
                <a:solidFill>
                  <a:srgbClr val="000000"/>
                </a:solidFill>
              </a:rPr>
              <a:t>IntApp</a:t>
            </a:r>
            <a:r>
              <a:rPr lang="en-US" sz="1400" dirty="0">
                <a:solidFill>
                  <a:srgbClr val="000000"/>
                </a:solidFill>
              </a:rPr>
              <a:t> </a:t>
            </a:r>
            <a:r>
              <a:rPr lang="en-US" sz="1400" dirty="0" err="1">
                <a:solidFill>
                  <a:srgbClr val="000000"/>
                </a:solidFill>
              </a:rPr>
              <a:t>Node.js</a:t>
            </a:r>
            <a:endParaRPr lang="en-US" sz="1400" dirty="0">
              <a:solidFill>
                <a:srgbClr val="000000"/>
              </a:solidFill>
            </a:endParaRPr>
          </a:p>
        </p:txBody>
      </p:sp>
      <p:pic>
        <p:nvPicPr>
          <p:cNvPr id="49" name="Picture 48" descr="Screen Shot 2017-07-13 at 3.19.4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8559" y="694470"/>
            <a:ext cx="1536683" cy="1164810"/>
          </a:xfrm>
          <a:prstGeom prst="rect">
            <a:avLst/>
          </a:prstGeom>
        </p:spPr>
      </p:pic>
      <p:cxnSp>
        <p:nvCxnSpPr>
          <p:cNvPr id="53" name="Straight Connector 52"/>
          <p:cNvCxnSpPr/>
          <p:nvPr/>
        </p:nvCxnSpPr>
        <p:spPr>
          <a:xfrm flipH="1">
            <a:off x="7477760" y="1290320"/>
            <a:ext cx="787494" cy="1645920"/>
          </a:xfrm>
          <a:prstGeom prst="line">
            <a:avLst/>
          </a:prstGeom>
          <a:ln w="38100">
            <a:solidFill>
              <a:schemeClr val="accent3">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859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28</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C4 - Component</a:t>
            </a:r>
          </a:p>
        </p:txBody>
      </p:sp>
      <p:sp>
        <p:nvSpPr>
          <p:cNvPr id="4" name="Rectangle 3"/>
          <p:cNvSpPr/>
          <p:nvPr/>
        </p:nvSpPr>
        <p:spPr>
          <a:xfrm>
            <a:off x="1076960" y="2956560"/>
            <a:ext cx="6797040" cy="1437640"/>
          </a:xfrm>
          <a:prstGeom prst="rect">
            <a:avLst/>
          </a:prstGeom>
          <a:solidFill>
            <a:schemeClr val="accent3">
              <a:lumMod val="20000"/>
              <a:lumOff val="80000"/>
            </a:schemeClr>
          </a:solidFill>
          <a:ln>
            <a:solidFill>
              <a:srgbClr val="77933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cxnSp>
        <p:nvCxnSpPr>
          <p:cNvPr id="5" name="Straight Connector 4"/>
          <p:cNvCxnSpPr>
            <a:stCxn id="12" idx="2"/>
            <a:endCxn id="4" idx="0"/>
          </p:cNvCxnSpPr>
          <p:nvPr/>
        </p:nvCxnSpPr>
        <p:spPr>
          <a:xfrm>
            <a:off x="4465413" y="1859280"/>
            <a:ext cx="10067" cy="1097280"/>
          </a:xfrm>
          <a:prstGeom prst="line">
            <a:avLst/>
          </a:prstGeom>
          <a:ln w="38100">
            <a:solidFill>
              <a:schemeClr val="accent3">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44240" y="2164080"/>
            <a:ext cx="1259932" cy="276999"/>
          </a:xfrm>
          <a:prstGeom prst="rect">
            <a:avLst/>
          </a:prstGeom>
          <a:noFill/>
        </p:spPr>
        <p:txBody>
          <a:bodyPr wrap="square" rtlCol="0">
            <a:spAutoFit/>
          </a:bodyPr>
          <a:lstStyle/>
          <a:p>
            <a:pPr algn="ctr"/>
            <a:r>
              <a:rPr lang="en-US" sz="1200" dirty="0"/>
              <a:t>Events</a:t>
            </a:r>
          </a:p>
        </p:txBody>
      </p:sp>
      <p:sp>
        <p:nvSpPr>
          <p:cNvPr id="12" name="Rectangle 11"/>
          <p:cNvSpPr/>
          <p:nvPr/>
        </p:nvSpPr>
        <p:spPr>
          <a:xfrm>
            <a:off x="3789865" y="848360"/>
            <a:ext cx="1351095" cy="10109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rgbClr val="000000"/>
                </a:solidFill>
              </a:rPr>
              <a:t>DataStore</a:t>
            </a:r>
            <a:endParaRPr lang="en-US" sz="1400" b="1" dirty="0">
              <a:solidFill>
                <a:srgbClr val="000000"/>
              </a:solidFill>
            </a:endParaRPr>
          </a:p>
        </p:txBody>
      </p:sp>
      <p:sp>
        <p:nvSpPr>
          <p:cNvPr id="21" name="Rectangle 20"/>
          <p:cNvSpPr/>
          <p:nvPr/>
        </p:nvSpPr>
        <p:spPr>
          <a:xfrm>
            <a:off x="660585" y="5902960"/>
            <a:ext cx="1351095" cy="7366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Twitter</a:t>
            </a:r>
          </a:p>
        </p:txBody>
      </p:sp>
      <p:sp>
        <p:nvSpPr>
          <p:cNvPr id="22" name="Rectangle 21"/>
          <p:cNvSpPr/>
          <p:nvPr/>
        </p:nvSpPr>
        <p:spPr>
          <a:xfrm>
            <a:off x="3810185" y="5892800"/>
            <a:ext cx="1351095" cy="72644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Facebook</a:t>
            </a:r>
          </a:p>
        </p:txBody>
      </p:sp>
      <p:sp>
        <p:nvSpPr>
          <p:cNvPr id="23" name="Rectangle 22"/>
          <p:cNvSpPr/>
          <p:nvPr/>
        </p:nvSpPr>
        <p:spPr>
          <a:xfrm>
            <a:off x="6360345" y="5862320"/>
            <a:ext cx="1351095" cy="7366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Slack</a:t>
            </a:r>
          </a:p>
        </p:txBody>
      </p:sp>
      <p:cxnSp>
        <p:nvCxnSpPr>
          <p:cNvPr id="24" name="Straight Connector 23"/>
          <p:cNvCxnSpPr>
            <a:stCxn id="21" idx="0"/>
            <a:endCxn id="4" idx="2"/>
          </p:cNvCxnSpPr>
          <p:nvPr/>
        </p:nvCxnSpPr>
        <p:spPr>
          <a:xfrm flipV="1">
            <a:off x="1336133" y="4394200"/>
            <a:ext cx="3139347" cy="150876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2" idx="0"/>
            <a:endCxn id="4" idx="2"/>
          </p:cNvCxnSpPr>
          <p:nvPr/>
        </p:nvCxnSpPr>
        <p:spPr>
          <a:xfrm flipH="1" flipV="1">
            <a:off x="4475480" y="4394200"/>
            <a:ext cx="10253" cy="149860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3" idx="0"/>
            <a:endCxn id="4" idx="2"/>
          </p:cNvCxnSpPr>
          <p:nvPr/>
        </p:nvCxnSpPr>
        <p:spPr>
          <a:xfrm flipH="1" flipV="1">
            <a:off x="4475480" y="4394200"/>
            <a:ext cx="2560413" cy="146812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48640" y="5364480"/>
            <a:ext cx="1259932" cy="276999"/>
          </a:xfrm>
          <a:prstGeom prst="rect">
            <a:avLst/>
          </a:prstGeom>
          <a:noFill/>
        </p:spPr>
        <p:txBody>
          <a:bodyPr wrap="square" rtlCol="0">
            <a:spAutoFit/>
          </a:bodyPr>
          <a:lstStyle/>
          <a:p>
            <a:pPr algn="ctr"/>
            <a:r>
              <a:rPr lang="en-US" sz="1200" dirty="0"/>
              <a:t>Post tweets</a:t>
            </a:r>
          </a:p>
        </p:txBody>
      </p:sp>
      <p:sp>
        <p:nvSpPr>
          <p:cNvPr id="34" name="TextBox 33"/>
          <p:cNvSpPr txBox="1"/>
          <p:nvPr/>
        </p:nvSpPr>
        <p:spPr>
          <a:xfrm>
            <a:off x="2682240" y="5557520"/>
            <a:ext cx="1259932" cy="276999"/>
          </a:xfrm>
          <a:prstGeom prst="rect">
            <a:avLst/>
          </a:prstGeom>
          <a:noFill/>
        </p:spPr>
        <p:txBody>
          <a:bodyPr wrap="square" rtlCol="0">
            <a:spAutoFit/>
          </a:bodyPr>
          <a:lstStyle/>
          <a:p>
            <a:pPr algn="ctr"/>
            <a:r>
              <a:rPr lang="en-US" sz="1200" dirty="0"/>
              <a:t>Post posts</a:t>
            </a:r>
          </a:p>
        </p:txBody>
      </p:sp>
      <p:sp>
        <p:nvSpPr>
          <p:cNvPr id="35" name="TextBox 34"/>
          <p:cNvSpPr txBox="1"/>
          <p:nvPr/>
        </p:nvSpPr>
        <p:spPr>
          <a:xfrm>
            <a:off x="5445760" y="5445760"/>
            <a:ext cx="1259932" cy="461665"/>
          </a:xfrm>
          <a:prstGeom prst="rect">
            <a:avLst/>
          </a:prstGeom>
          <a:noFill/>
        </p:spPr>
        <p:txBody>
          <a:bodyPr wrap="square" rtlCol="0">
            <a:spAutoFit/>
          </a:bodyPr>
          <a:lstStyle/>
          <a:p>
            <a:pPr algn="ctr"/>
            <a:r>
              <a:rPr lang="en-US" sz="1200" dirty="0"/>
              <a:t>Babble endlessly</a:t>
            </a:r>
          </a:p>
        </p:txBody>
      </p:sp>
      <p:sp>
        <p:nvSpPr>
          <p:cNvPr id="44" name="Rectangle 43"/>
          <p:cNvSpPr/>
          <p:nvPr/>
        </p:nvSpPr>
        <p:spPr>
          <a:xfrm>
            <a:off x="1290505" y="3241040"/>
            <a:ext cx="1351095" cy="736600"/>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Twitter Update</a:t>
            </a:r>
          </a:p>
          <a:p>
            <a:pPr algn="ctr"/>
            <a:r>
              <a:rPr lang="en-US" sz="1400" dirty="0" err="1">
                <a:solidFill>
                  <a:srgbClr val="000000"/>
                </a:solidFill>
              </a:rPr>
              <a:t>TUpdt</a:t>
            </a:r>
            <a:endParaRPr lang="en-US" sz="1400" dirty="0">
              <a:solidFill>
                <a:srgbClr val="000000"/>
              </a:solidFill>
            </a:endParaRPr>
          </a:p>
        </p:txBody>
      </p:sp>
      <p:sp>
        <p:nvSpPr>
          <p:cNvPr id="50" name="Rectangle 49"/>
          <p:cNvSpPr/>
          <p:nvPr/>
        </p:nvSpPr>
        <p:spPr>
          <a:xfrm>
            <a:off x="3739065" y="3281680"/>
            <a:ext cx="1351095" cy="736600"/>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FB Update</a:t>
            </a:r>
          </a:p>
          <a:p>
            <a:pPr algn="ctr"/>
            <a:r>
              <a:rPr lang="en-US" sz="1400" dirty="0" err="1">
                <a:solidFill>
                  <a:srgbClr val="000000"/>
                </a:solidFill>
              </a:rPr>
              <a:t>FBUpdt</a:t>
            </a:r>
            <a:endParaRPr lang="en-US" sz="1400" dirty="0">
              <a:solidFill>
                <a:srgbClr val="000000"/>
              </a:solidFill>
            </a:endParaRPr>
          </a:p>
        </p:txBody>
      </p:sp>
      <p:sp>
        <p:nvSpPr>
          <p:cNvPr id="51" name="Rectangle 50"/>
          <p:cNvSpPr/>
          <p:nvPr/>
        </p:nvSpPr>
        <p:spPr>
          <a:xfrm>
            <a:off x="5842185" y="3241040"/>
            <a:ext cx="1351095" cy="736600"/>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Slack</a:t>
            </a:r>
          </a:p>
          <a:p>
            <a:pPr algn="ctr"/>
            <a:r>
              <a:rPr lang="en-US" sz="1400" dirty="0">
                <a:solidFill>
                  <a:srgbClr val="000000"/>
                </a:solidFill>
              </a:rPr>
              <a:t>Babble</a:t>
            </a:r>
          </a:p>
        </p:txBody>
      </p:sp>
      <p:sp>
        <p:nvSpPr>
          <p:cNvPr id="26" name="TextBox 25"/>
          <p:cNvSpPr txBox="1"/>
          <p:nvPr/>
        </p:nvSpPr>
        <p:spPr>
          <a:xfrm>
            <a:off x="965200" y="2590800"/>
            <a:ext cx="3088640" cy="369332"/>
          </a:xfrm>
          <a:prstGeom prst="rect">
            <a:avLst/>
          </a:prstGeom>
          <a:noFill/>
        </p:spPr>
        <p:txBody>
          <a:bodyPr wrap="square" rtlCol="0">
            <a:spAutoFit/>
          </a:bodyPr>
          <a:lstStyle/>
          <a:p>
            <a:r>
              <a:rPr lang="en-US" dirty="0"/>
              <a:t>Integration Components</a:t>
            </a:r>
          </a:p>
        </p:txBody>
      </p:sp>
      <p:pic>
        <p:nvPicPr>
          <p:cNvPr id="7" name="Picture 6" descr="Screen Shot 2017-07-13 at 3.20.49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3016" y="701040"/>
            <a:ext cx="1841326" cy="1422400"/>
          </a:xfrm>
          <a:prstGeom prst="rect">
            <a:avLst/>
          </a:prstGeom>
        </p:spPr>
      </p:pic>
      <p:cxnSp>
        <p:nvCxnSpPr>
          <p:cNvPr id="28" name="Straight Connector 27"/>
          <p:cNvCxnSpPr/>
          <p:nvPr/>
        </p:nvCxnSpPr>
        <p:spPr>
          <a:xfrm flipH="1">
            <a:off x="7711440" y="1473200"/>
            <a:ext cx="853440" cy="1432560"/>
          </a:xfrm>
          <a:prstGeom prst="line">
            <a:avLst/>
          </a:prstGeom>
          <a:ln w="38100">
            <a:solidFill>
              <a:schemeClr val="accent3">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323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29</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C4 – Classes or Code</a:t>
            </a:r>
          </a:p>
        </p:txBody>
      </p:sp>
      <p:sp>
        <p:nvSpPr>
          <p:cNvPr id="25" name="Rectangle 24"/>
          <p:cNvSpPr/>
          <p:nvPr/>
        </p:nvSpPr>
        <p:spPr>
          <a:xfrm>
            <a:off x="1707065" y="2677160"/>
            <a:ext cx="1351095" cy="10109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More boxes for Classes</a:t>
            </a:r>
          </a:p>
        </p:txBody>
      </p:sp>
      <p:sp>
        <p:nvSpPr>
          <p:cNvPr id="28" name="Rectangle 27"/>
          <p:cNvSpPr/>
          <p:nvPr/>
        </p:nvSpPr>
        <p:spPr>
          <a:xfrm>
            <a:off x="5567865" y="2677160"/>
            <a:ext cx="1351095" cy="101092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Code</a:t>
            </a:r>
          </a:p>
        </p:txBody>
      </p:sp>
    </p:spTree>
    <p:extLst>
      <p:ext uri="{BB962C8B-B14F-4D97-AF65-F5344CB8AC3E}">
        <p14:creationId xmlns:p14="http://schemas.microsoft.com/office/powerpoint/2010/main" val="429176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3</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DISCLAIMER</a:t>
            </a:r>
          </a:p>
        </p:txBody>
      </p:sp>
      <p:sp>
        <p:nvSpPr>
          <p:cNvPr id="4" name="TextBox 3"/>
          <p:cNvSpPr txBox="1"/>
          <p:nvPr/>
        </p:nvSpPr>
        <p:spPr>
          <a:xfrm>
            <a:off x="0" y="1127764"/>
            <a:ext cx="9144000" cy="5262979"/>
          </a:xfrm>
          <a:prstGeom prst="rect">
            <a:avLst/>
          </a:prstGeom>
          <a:noFill/>
        </p:spPr>
        <p:txBody>
          <a:bodyPr wrap="square" rtlCol="0">
            <a:spAutoFit/>
          </a:bodyPr>
          <a:lstStyle/>
          <a:p>
            <a:pPr algn="ctr"/>
            <a:r>
              <a:rPr lang="en-US" sz="5400" b="1" dirty="0"/>
              <a:t>I, Ronald L. Parker, aka @</a:t>
            </a:r>
            <a:r>
              <a:rPr lang="en-US" sz="5400" b="1" dirty="0" err="1"/>
              <a:t>scmunk</a:t>
            </a:r>
            <a:r>
              <a:rPr lang="en-US" sz="5400" b="1" dirty="0"/>
              <a:t>, </a:t>
            </a:r>
            <a:r>
              <a:rPr lang="en-US" sz="4200" b="1" dirty="0"/>
              <a:t>make no claims, promises, or guarantees </a:t>
            </a:r>
            <a:r>
              <a:rPr lang="en-US" sz="3800" b="1" dirty="0"/>
              <a:t>about the accuracy, completeness</a:t>
            </a:r>
            <a:r>
              <a:rPr lang="en-US" sz="2400" b="1" dirty="0"/>
              <a:t>, </a:t>
            </a:r>
            <a:r>
              <a:rPr lang="en-US" sz="3600" b="1" dirty="0"/>
              <a:t>or adequacy of the contents </a:t>
            </a:r>
            <a:r>
              <a:rPr lang="en-US" sz="3200" b="1" dirty="0"/>
              <a:t>of this presentation or the words that </a:t>
            </a:r>
            <a:r>
              <a:rPr lang="en-US" sz="2800" b="1" dirty="0"/>
              <a:t>are used during this presentation and </a:t>
            </a:r>
            <a:r>
              <a:rPr lang="en-US" sz="2400" b="1" dirty="0"/>
              <a:t>expressly disclaims liability for errors and omissions in any content </a:t>
            </a:r>
            <a:r>
              <a:rPr lang="en-US" sz="2000" b="1" dirty="0"/>
              <a:t>while I also claim that this presentation </a:t>
            </a:r>
            <a:r>
              <a:rPr lang="en-US" b="1" dirty="0"/>
              <a:t>isn’t in any way related </a:t>
            </a:r>
            <a:r>
              <a:rPr lang="en-US" sz="1600" b="1" dirty="0"/>
              <a:t>to my employer, or employers no </a:t>
            </a:r>
            <a:r>
              <a:rPr lang="en-US" sz="1200" b="1" dirty="0"/>
              <a:t>matter how similar the content </a:t>
            </a:r>
            <a:r>
              <a:rPr lang="en-US" sz="1000" b="1" dirty="0"/>
              <a:t>may seem, sound, or otherwise </a:t>
            </a:r>
            <a:r>
              <a:rPr lang="en-US" sz="800" b="1" dirty="0"/>
              <a:t>how it may have any molecular resemblance to anything related to any other entity with that being said everything related to this session is completely based on my opinion and right about now is when you insert some random </a:t>
            </a:r>
            <a:r>
              <a:rPr lang="en-US" sz="600" b="1" dirty="0"/>
              <a:t>Latin filler phrases to make it look like there is more verbiage than there</a:t>
            </a:r>
            <a:r>
              <a:rPr lang="en-US" sz="800" b="1" dirty="0"/>
              <a:t> </a:t>
            </a:r>
            <a:r>
              <a:rPr lang="en-US" sz="400" b="1" dirty="0"/>
              <a:t>actually is although no one really cares at the end of the day.</a:t>
            </a:r>
          </a:p>
        </p:txBody>
      </p:sp>
    </p:spTree>
    <p:extLst>
      <p:ext uri="{BB962C8B-B14F-4D97-AF65-F5344CB8AC3E}">
        <p14:creationId xmlns:p14="http://schemas.microsoft.com/office/powerpoint/2010/main" val="845165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30</a:t>
            </a:fld>
            <a:endParaRPr lang="en-US" dirty="0"/>
          </a:p>
        </p:txBody>
      </p:sp>
      <p:sp>
        <p:nvSpPr>
          <p:cNvPr id="2" name="TextBox 1"/>
          <p:cNvSpPr txBox="1"/>
          <p:nvPr>
            <p:extLst>
              <p:ext uri="{D42A27DB-BD31-4B8C-83A1-F6EECF244321}">
                <p14:modId xmlns:p14="http://schemas.microsoft.com/office/powerpoint/2010/main" val="1573109971"/>
              </p:ext>
            </p:extLst>
          </p:nvPr>
        </p:nvSpPr>
        <p:spPr>
          <a:xfrm>
            <a:off x="1696189" y="1743075"/>
            <a:ext cx="6468883" cy="1938992"/>
          </a:xfrm>
          <a:prstGeom prst="rect">
            <a:avLst/>
          </a:prstGeom>
          <a:noFill/>
        </p:spPr>
        <p:txBody>
          <a:bodyPr wrap="square" rtlCol="0" anchor="t">
            <a:spAutoFit/>
          </a:bodyPr>
          <a:lstStyle/>
          <a:p>
            <a:pPr algn="ctr"/>
            <a:r>
              <a:rPr lang="en-US" sz="2400" b="1" dirty="0"/>
              <a:t>C4</a:t>
            </a:r>
            <a:endParaRPr lang="en-US" b="1" dirty="0"/>
          </a:p>
          <a:p>
            <a:endParaRPr lang="en-US" sz="2400" dirty="0"/>
          </a:p>
          <a:p>
            <a:r>
              <a:rPr lang="en-US" sz="2400" dirty="0"/>
              <a:t>Lightweight software architecture</a:t>
            </a:r>
            <a:endParaRPr dirty="0"/>
          </a:p>
          <a:p>
            <a:endParaRPr lang="en-US" sz="2400" dirty="0"/>
          </a:p>
          <a:p>
            <a:r>
              <a:rPr lang="en-US" sz="2400" dirty="0"/>
              <a:t>Based on views of the pieces and usage</a:t>
            </a:r>
          </a:p>
        </p:txBody>
      </p:sp>
    </p:spTree>
    <p:extLst>
      <p:ext uri="{BB962C8B-B14F-4D97-AF65-F5344CB8AC3E}">
        <p14:creationId xmlns:p14="http://schemas.microsoft.com/office/powerpoint/2010/main" val="3558449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31</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UML – Unified Modeling Language</a:t>
            </a:r>
          </a:p>
        </p:txBody>
      </p:sp>
    </p:spTree>
    <p:extLst>
      <p:ext uri="{BB962C8B-B14F-4D97-AF65-F5344CB8AC3E}">
        <p14:creationId xmlns:p14="http://schemas.microsoft.com/office/powerpoint/2010/main" val="564160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32</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UML – Unified Modeling Language</a:t>
            </a:r>
          </a:p>
        </p:txBody>
      </p:sp>
      <p:sp>
        <p:nvSpPr>
          <p:cNvPr id="2" name="TextBox 1"/>
          <p:cNvSpPr txBox="1"/>
          <p:nvPr/>
        </p:nvSpPr>
        <p:spPr>
          <a:xfrm>
            <a:off x="0" y="2529840"/>
            <a:ext cx="9144000" cy="1569660"/>
          </a:xfrm>
          <a:prstGeom prst="rect">
            <a:avLst/>
          </a:prstGeom>
          <a:noFill/>
        </p:spPr>
        <p:txBody>
          <a:bodyPr wrap="square" rtlCol="0">
            <a:spAutoFit/>
          </a:bodyPr>
          <a:lstStyle/>
          <a:p>
            <a:pPr algn="ctr"/>
            <a:r>
              <a:rPr lang="en-US" sz="9600" b="1" dirty="0"/>
              <a:t>U M L</a:t>
            </a:r>
          </a:p>
        </p:txBody>
      </p:sp>
    </p:spTree>
    <p:extLst>
      <p:ext uri="{BB962C8B-B14F-4D97-AF65-F5344CB8AC3E}">
        <p14:creationId xmlns:p14="http://schemas.microsoft.com/office/powerpoint/2010/main" val="3402987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33</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Three Rules for Successful </a:t>
            </a:r>
            <a:r>
              <a:rPr lang="en-US" sz="2400" dirty="0" err="1">
                <a:solidFill>
                  <a:schemeClr val="bg1"/>
                </a:solidFill>
                <a:latin typeface="+mj-lt"/>
                <a:cs typeface="Helvetica Neue"/>
              </a:rPr>
              <a:t>UML’ing</a:t>
            </a:r>
            <a:endParaRPr lang="en-US" sz="2400" dirty="0">
              <a:solidFill>
                <a:schemeClr val="bg1"/>
              </a:solidFill>
              <a:latin typeface="+mj-lt"/>
              <a:cs typeface="Helvetica Neue"/>
            </a:endParaRPr>
          </a:p>
        </p:txBody>
      </p:sp>
      <p:sp>
        <p:nvSpPr>
          <p:cNvPr id="4" name="TextBox 3"/>
          <p:cNvSpPr txBox="1"/>
          <p:nvPr/>
        </p:nvSpPr>
        <p:spPr>
          <a:xfrm>
            <a:off x="274320" y="975360"/>
            <a:ext cx="6135013" cy="1938992"/>
          </a:xfrm>
          <a:prstGeom prst="rect">
            <a:avLst/>
          </a:prstGeom>
          <a:noFill/>
        </p:spPr>
        <p:txBody>
          <a:bodyPr wrap="none" rtlCol="0">
            <a:spAutoFit/>
          </a:bodyPr>
          <a:lstStyle/>
          <a:p>
            <a:pPr marL="457200" indent="-457200">
              <a:buFont typeface="+mj-lt"/>
              <a:buAutoNum type="arabicPeriod"/>
            </a:pPr>
            <a:r>
              <a:rPr lang="en-US" sz="2400" dirty="0"/>
              <a:t>Pick out the good stuff</a:t>
            </a:r>
          </a:p>
          <a:p>
            <a:pPr marL="457200" indent="-457200">
              <a:buFont typeface="+mj-lt"/>
              <a:buAutoNum type="arabicPeriod"/>
            </a:pPr>
            <a:endParaRPr lang="en-US" sz="2400" dirty="0"/>
          </a:p>
          <a:p>
            <a:pPr marL="457200" indent="-457200">
              <a:buFont typeface="+mj-lt"/>
              <a:buAutoNum type="arabicPeriod"/>
            </a:pPr>
            <a:r>
              <a:rPr lang="en-US" sz="2400" dirty="0"/>
              <a:t>Only use the good stuff</a:t>
            </a:r>
          </a:p>
          <a:p>
            <a:pPr marL="457200" indent="-457200">
              <a:buFont typeface="+mj-lt"/>
              <a:buAutoNum type="arabicPeriod"/>
            </a:pPr>
            <a:endParaRPr lang="en-US" sz="2400" dirty="0"/>
          </a:p>
          <a:p>
            <a:pPr marL="457200" indent="-457200">
              <a:buFont typeface="+mj-lt"/>
              <a:buAutoNum type="arabicPeriod"/>
            </a:pPr>
            <a:r>
              <a:rPr lang="en-US" sz="2400" dirty="0"/>
              <a:t>Ignore anything that is not good stuff</a:t>
            </a:r>
          </a:p>
        </p:txBody>
      </p:sp>
      <p:sp>
        <p:nvSpPr>
          <p:cNvPr id="5" name="TextBox 4"/>
          <p:cNvSpPr txBox="1"/>
          <p:nvPr/>
        </p:nvSpPr>
        <p:spPr>
          <a:xfrm>
            <a:off x="5120640" y="3131522"/>
            <a:ext cx="3037840" cy="3539431"/>
          </a:xfrm>
          <a:prstGeom prst="rect">
            <a:avLst/>
          </a:prstGeom>
          <a:noFill/>
          <a:ln w="38100">
            <a:solidFill>
              <a:schemeClr val="accent3">
                <a:lumMod val="50000"/>
              </a:schemeClr>
            </a:solidFill>
          </a:ln>
        </p:spPr>
        <p:txBody>
          <a:bodyPr wrap="square" rtlCol="0">
            <a:spAutoFit/>
          </a:bodyPr>
          <a:lstStyle/>
          <a:p>
            <a:r>
              <a:rPr lang="en-US" sz="1400" b="1" dirty="0"/>
              <a:t>Structural UML diagrams</a:t>
            </a:r>
            <a:endParaRPr lang="en-US" sz="1400" dirty="0"/>
          </a:p>
          <a:p>
            <a:pPr marL="171450" indent="-171450">
              <a:buFont typeface="Arial"/>
              <a:buChar char="•"/>
            </a:pPr>
            <a:r>
              <a:rPr lang="en-US" sz="1400" dirty="0"/>
              <a:t>Class diagram</a:t>
            </a:r>
          </a:p>
          <a:p>
            <a:pPr marL="171450" indent="-171450">
              <a:buFont typeface="Arial"/>
              <a:buChar char="•"/>
            </a:pPr>
            <a:r>
              <a:rPr lang="en-US" sz="1400" dirty="0"/>
              <a:t>Package diagram</a:t>
            </a:r>
          </a:p>
          <a:p>
            <a:pPr marL="171450" indent="-171450">
              <a:buFont typeface="Arial"/>
              <a:buChar char="•"/>
            </a:pPr>
            <a:r>
              <a:rPr lang="en-US" sz="1400" dirty="0"/>
              <a:t>Object diagram</a:t>
            </a:r>
          </a:p>
          <a:p>
            <a:pPr marL="171450" indent="-171450">
              <a:buFont typeface="Arial"/>
              <a:buChar char="•"/>
            </a:pPr>
            <a:r>
              <a:rPr lang="en-US" sz="1400" dirty="0"/>
              <a:t>Component diagram</a:t>
            </a:r>
          </a:p>
          <a:p>
            <a:pPr marL="171450" indent="-171450">
              <a:buFont typeface="Arial"/>
              <a:buChar char="•"/>
            </a:pPr>
            <a:r>
              <a:rPr lang="en-US" sz="1400" dirty="0"/>
              <a:t>Composite structure diagram</a:t>
            </a:r>
          </a:p>
          <a:p>
            <a:pPr marL="171450" indent="-171450">
              <a:buFont typeface="Arial"/>
              <a:buChar char="•"/>
            </a:pPr>
            <a:r>
              <a:rPr lang="en-US" sz="1400" dirty="0"/>
              <a:t>Deployment diagram</a:t>
            </a:r>
          </a:p>
          <a:p>
            <a:endParaRPr lang="en-US" sz="1400" dirty="0"/>
          </a:p>
          <a:p>
            <a:r>
              <a:rPr lang="en-US" sz="1400" b="1" dirty="0"/>
              <a:t>Behavioral UML diagrams</a:t>
            </a:r>
            <a:endParaRPr lang="en-US" sz="1400" dirty="0"/>
          </a:p>
          <a:p>
            <a:pPr marL="171450" indent="-171450">
              <a:buFont typeface="Arial"/>
              <a:buChar char="•"/>
            </a:pPr>
            <a:r>
              <a:rPr lang="en-US" sz="1400" dirty="0"/>
              <a:t>Activity diagram</a:t>
            </a:r>
          </a:p>
          <a:p>
            <a:pPr marL="171450" indent="-171450">
              <a:buFont typeface="Arial"/>
              <a:buChar char="•"/>
            </a:pPr>
            <a:r>
              <a:rPr lang="en-US" sz="1400" dirty="0"/>
              <a:t>Sequence diagram</a:t>
            </a:r>
          </a:p>
          <a:p>
            <a:pPr marL="171450" indent="-171450">
              <a:buFont typeface="Arial"/>
              <a:buChar char="•"/>
            </a:pPr>
            <a:r>
              <a:rPr lang="en-US" sz="1400" dirty="0"/>
              <a:t>Use case diagram</a:t>
            </a:r>
          </a:p>
          <a:p>
            <a:pPr marL="171450" indent="-171450">
              <a:buFont typeface="Arial"/>
              <a:buChar char="•"/>
            </a:pPr>
            <a:r>
              <a:rPr lang="en-US" sz="1400" dirty="0"/>
              <a:t>State diagram</a:t>
            </a:r>
          </a:p>
          <a:p>
            <a:pPr marL="171450" indent="-171450">
              <a:buFont typeface="Arial"/>
              <a:buChar char="•"/>
            </a:pPr>
            <a:r>
              <a:rPr lang="en-US" sz="1400" dirty="0"/>
              <a:t>Communication diagram</a:t>
            </a:r>
          </a:p>
          <a:p>
            <a:pPr marL="171450" indent="-171450">
              <a:buFont typeface="Arial"/>
              <a:buChar char="•"/>
            </a:pPr>
            <a:r>
              <a:rPr lang="en-US" sz="1400" dirty="0"/>
              <a:t>Interaction overview diagram</a:t>
            </a:r>
          </a:p>
          <a:p>
            <a:pPr marL="171450" indent="-171450">
              <a:buFont typeface="Arial"/>
              <a:buChar char="•"/>
            </a:pPr>
            <a:r>
              <a:rPr lang="en-US" sz="1400" dirty="0"/>
              <a:t>Timing diagram</a:t>
            </a:r>
          </a:p>
        </p:txBody>
      </p:sp>
    </p:spTree>
    <p:extLst>
      <p:ext uri="{BB962C8B-B14F-4D97-AF65-F5344CB8AC3E}">
        <p14:creationId xmlns:p14="http://schemas.microsoft.com/office/powerpoint/2010/main" val="2130034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34</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Three of my favorites</a:t>
            </a:r>
          </a:p>
        </p:txBody>
      </p:sp>
      <p:sp>
        <p:nvSpPr>
          <p:cNvPr id="4" name="TextBox 3"/>
          <p:cNvSpPr txBox="1"/>
          <p:nvPr/>
        </p:nvSpPr>
        <p:spPr>
          <a:xfrm>
            <a:off x="1869440" y="1615440"/>
            <a:ext cx="5872479" cy="3416320"/>
          </a:xfrm>
          <a:prstGeom prst="rect">
            <a:avLst/>
          </a:prstGeom>
          <a:noFill/>
        </p:spPr>
        <p:txBody>
          <a:bodyPr wrap="square" rtlCol="0">
            <a:spAutoFit/>
          </a:bodyPr>
          <a:lstStyle/>
          <a:p>
            <a:pPr marL="457200" indent="-457200">
              <a:buFont typeface="+mj-lt"/>
              <a:buAutoNum type="arabicPeriod"/>
            </a:pPr>
            <a:r>
              <a:rPr lang="en-US" sz="2400" dirty="0"/>
              <a:t>Class Diagrams</a:t>
            </a:r>
          </a:p>
          <a:p>
            <a:pPr marL="457200" indent="-457200">
              <a:buFont typeface="+mj-lt"/>
              <a:buAutoNum type="arabicPeriod"/>
            </a:pPr>
            <a:endParaRPr lang="en-US" sz="2400" dirty="0"/>
          </a:p>
          <a:p>
            <a:pPr marL="457200" indent="-457200">
              <a:buFont typeface="+mj-lt"/>
              <a:buAutoNum type="arabicPeriod"/>
            </a:pPr>
            <a:r>
              <a:rPr lang="en-US" sz="2400" dirty="0"/>
              <a:t>Sequence Diagrams</a:t>
            </a:r>
          </a:p>
          <a:p>
            <a:pPr marL="457200" indent="-457200">
              <a:buFont typeface="+mj-lt"/>
              <a:buAutoNum type="arabicPeriod"/>
            </a:pPr>
            <a:endParaRPr lang="en-US" sz="2400" dirty="0"/>
          </a:p>
          <a:p>
            <a:pPr marL="457200" indent="-457200">
              <a:buFont typeface="+mj-lt"/>
              <a:buAutoNum type="arabicPeriod"/>
            </a:pPr>
            <a:r>
              <a:rPr lang="en-US" sz="2400" dirty="0"/>
              <a:t>Component Diagrams</a:t>
            </a:r>
          </a:p>
          <a:p>
            <a:pPr marL="457200" indent="-457200">
              <a:buFont typeface="+mj-lt"/>
              <a:buAutoNum type="arabicPeriod"/>
            </a:pPr>
            <a:endParaRPr lang="en-US" sz="2400" dirty="0"/>
          </a:p>
          <a:p>
            <a:r>
              <a:rPr lang="en-US" sz="2400" dirty="0"/>
              <a:t>Honorable mention to Use Case diagrams but User Stories are better</a:t>
            </a:r>
          </a:p>
          <a:p>
            <a:pPr marL="457200" indent="-457200">
              <a:buFont typeface="+mj-lt"/>
              <a:buAutoNum type="arabicPeriod"/>
            </a:pPr>
            <a:endParaRPr lang="en-US" sz="2400" dirty="0"/>
          </a:p>
        </p:txBody>
      </p:sp>
    </p:spTree>
    <p:extLst>
      <p:ext uri="{BB962C8B-B14F-4D97-AF65-F5344CB8AC3E}">
        <p14:creationId xmlns:p14="http://schemas.microsoft.com/office/powerpoint/2010/main" val="2289198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35</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err="1">
                <a:solidFill>
                  <a:schemeClr val="bg1"/>
                </a:solidFill>
                <a:latin typeface="+mj-lt"/>
                <a:cs typeface="Helvetica Neue"/>
              </a:rPr>
              <a:t>Archimate</a:t>
            </a:r>
            <a:r>
              <a:rPr lang="en-US" sz="2400" dirty="0">
                <a:solidFill>
                  <a:schemeClr val="bg1"/>
                </a:solidFill>
                <a:latin typeface="+mj-lt"/>
                <a:cs typeface="Helvetica Neue"/>
              </a:rPr>
              <a:t> 3.0 (</a:t>
            </a:r>
            <a:r>
              <a:rPr lang="en-US" sz="2400" dirty="0">
                <a:solidFill>
                  <a:schemeClr val="bg1"/>
                </a:solidFill>
              </a:rPr>
              <a:t>AR-</a:t>
            </a:r>
            <a:r>
              <a:rPr lang="en-US" sz="2400" dirty="0" err="1">
                <a:solidFill>
                  <a:schemeClr val="bg1"/>
                </a:solidFill>
              </a:rPr>
              <a:t>ki</a:t>
            </a:r>
            <a:r>
              <a:rPr lang="en-US" sz="2400" dirty="0">
                <a:solidFill>
                  <a:schemeClr val="bg1"/>
                </a:solidFill>
              </a:rPr>
              <a:t>-</a:t>
            </a:r>
            <a:r>
              <a:rPr lang="en-US" sz="2400" dirty="0" err="1">
                <a:solidFill>
                  <a:schemeClr val="bg1"/>
                </a:solidFill>
              </a:rPr>
              <a:t>mayt</a:t>
            </a:r>
            <a:r>
              <a:rPr lang="en-US" sz="2400" dirty="0">
                <a:solidFill>
                  <a:schemeClr val="bg1"/>
                </a:solidFill>
              </a:rPr>
              <a:t>)</a:t>
            </a:r>
            <a:r>
              <a:rPr lang="en-US" sz="2400" dirty="0">
                <a:solidFill>
                  <a:schemeClr val="bg1"/>
                </a:solidFill>
                <a:latin typeface="+mj-lt"/>
                <a:cs typeface="Helvetica Neue"/>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566" y="1197501"/>
            <a:ext cx="5278434" cy="3992880"/>
          </a:xfrm>
          <a:prstGeom prst="rect">
            <a:avLst/>
          </a:prstGeom>
        </p:spPr>
      </p:pic>
      <p:sp>
        <p:nvSpPr>
          <p:cNvPr id="5" name="TextBox 4"/>
          <p:cNvSpPr txBox="1"/>
          <p:nvPr/>
        </p:nvSpPr>
        <p:spPr>
          <a:xfrm>
            <a:off x="111761" y="2286000"/>
            <a:ext cx="3972560" cy="1815882"/>
          </a:xfrm>
          <a:prstGeom prst="rect">
            <a:avLst/>
          </a:prstGeom>
          <a:noFill/>
        </p:spPr>
        <p:txBody>
          <a:bodyPr wrap="square" rtlCol="0">
            <a:spAutoFit/>
          </a:bodyPr>
          <a:lstStyle/>
          <a:p>
            <a:r>
              <a:rPr lang="en-US" sz="1600" dirty="0"/>
              <a:t>Built by The Open Group</a:t>
            </a:r>
          </a:p>
          <a:p>
            <a:endParaRPr lang="en-US" sz="1600" dirty="0"/>
          </a:p>
          <a:p>
            <a:r>
              <a:rPr lang="en-US" sz="1600" dirty="0"/>
              <a:t>Strength is in connected views</a:t>
            </a:r>
          </a:p>
          <a:p>
            <a:endParaRPr lang="en-US" sz="1600" dirty="0"/>
          </a:p>
          <a:p>
            <a:r>
              <a:rPr lang="en-US" sz="1600" dirty="0"/>
              <a:t>Not for low level software modeling</a:t>
            </a:r>
          </a:p>
          <a:p>
            <a:endParaRPr lang="en-US" sz="1600" dirty="0"/>
          </a:p>
          <a:p>
            <a:endParaRPr lang="en-US" sz="1600" dirty="0"/>
          </a:p>
        </p:txBody>
      </p:sp>
    </p:spTree>
    <p:extLst>
      <p:ext uri="{BB962C8B-B14F-4D97-AF65-F5344CB8AC3E}">
        <p14:creationId xmlns:p14="http://schemas.microsoft.com/office/powerpoint/2010/main" val="3999564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36</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err="1">
                <a:solidFill>
                  <a:schemeClr val="bg1"/>
                </a:solidFill>
                <a:latin typeface="+mj-lt"/>
                <a:cs typeface="Helvetica Neue"/>
              </a:rPr>
              <a:t>Archimate</a:t>
            </a:r>
            <a:r>
              <a:rPr lang="en-US" sz="2400" dirty="0">
                <a:solidFill>
                  <a:schemeClr val="bg1"/>
                </a:solidFill>
                <a:latin typeface="+mj-lt"/>
                <a:cs typeface="Helvetica Neue"/>
              </a:rPr>
              <a:t> Elements</a:t>
            </a:r>
          </a:p>
        </p:txBody>
      </p:sp>
      <p:sp>
        <p:nvSpPr>
          <p:cNvPr id="5" name="TextBox 4"/>
          <p:cNvSpPr txBox="1"/>
          <p:nvPr/>
        </p:nvSpPr>
        <p:spPr>
          <a:xfrm>
            <a:off x="172721" y="1434201"/>
            <a:ext cx="3972560" cy="2062103"/>
          </a:xfrm>
          <a:prstGeom prst="rect">
            <a:avLst/>
          </a:prstGeom>
          <a:noFill/>
        </p:spPr>
        <p:txBody>
          <a:bodyPr wrap="square" rtlCol="0">
            <a:spAutoFit/>
          </a:bodyPr>
          <a:lstStyle/>
          <a:p>
            <a:r>
              <a:rPr lang="en-US" sz="1600" b="1" dirty="0"/>
              <a:t>Notation Types</a:t>
            </a:r>
          </a:p>
          <a:p>
            <a:pPr marL="285750" indent="-285750">
              <a:buFont typeface="Arial" charset="0"/>
              <a:buChar char="•"/>
            </a:pPr>
            <a:r>
              <a:rPr lang="en-US" sz="1600" dirty="0"/>
              <a:t>Motivation</a:t>
            </a:r>
          </a:p>
          <a:p>
            <a:pPr marL="285750" indent="-285750">
              <a:buFont typeface="Arial" charset="0"/>
              <a:buChar char="•"/>
            </a:pPr>
            <a:r>
              <a:rPr lang="en-US" sz="1600" dirty="0"/>
              <a:t>Strategy</a:t>
            </a:r>
          </a:p>
          <a:p>
            <a:pPr marL="285750" indent="-285750">
              <a:buFont typeface="Arial" charset="0"/>
              <a:buChar char="•"/>
            </a:pPr>
            <a:r>
              <a:rPr lang="en-US" sz="1600" dirty="0"/>
              <a:t>Business</a:t>
            </a:r>
          </a:p>
          <a:p>
            <a:pPr marL="285750" indent="-285750">
              <a:buFont typeface="Arial" charset="0"/>
              <a:buChar char="•"/>
            </a:pPr>
            <a:r>
              <a:rPr lang="en-US" sz="1600" dirty="0"/>
              <a:t>Application</a:t>
            </a:r>
          </a:p>
          <a:p>
            <a:pPr marL="285750" indent="-285750">
              <a:buFont typeface="Arial" charset="0"/>
              <a:buChar char="•"/>
            </a:pPr>
            <a:r>
              <a:rPr lang="en-US" sz="1600" dirty="0"/>
              <a:t>Technology</a:t>
            </a:r>
          </a:p>
          <a:p>
            <a:pPr marL="285750" indent="-285750">
              <a:buFont typeface="Arial" charset="0"/>
              <a:buChar char="•"/>
            </a:pPr>
            <a:r>
              <a:rPr lang="en-US" sz="1600" dirty="0"/>
              <a:t>Physical</a:t>
            </a:r>
          </a:p>
          <a:p>
            <a:pPr marL="285750" indent="-285750">
              <a:buFont typeface="Arial" charset="0"/>
              <a:buChar char="•"/>
            </a:pPr>
            <a:r>
              <a:rPr lang="en-US" sz="1600" dirty="0"/>
              <a:t>Implementation</a:t>
            </a:r>
          </a:p>
        </p:txBody>
      </p:sp>
      <p:sp>
        <p:nvSpPr>
          <p:cNvPr id="6" name="TextBox 5"/>
          <p:cNvSpPr txBox="1"/>
          <p:nvPr/>
        </p:nvSpPr>
        <p:spPr>
          <a:xfrm>
            <a:off x="3378200" y="782320"/>
            <a:ext cx="5151120" cy="369332"/>
          </a:xfrm>
          <a:prstGeom prst="rect">
            <a:avLst/>
          </a:prstGeom>
          <a:noFill/>
        </p:spPr>
        <p:txBody>
          <a:bodyPr wrap="square" rtlCol="0">
            <a:spAutoFit/>
          </a:bodyPr>
          <a:lstStyle/>
          <a:p>
            <a:pPr algn="ctr"/>
            <a:r>
              <a:rPr lang="en-US"/>
              <a:t>Example Elements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197540"/>
            <a:ext cx="5410200" cy="2832100"/>
          </a:xfrm>
          <a:prstGeom prst="rect">
            <a:avLst/>
          </a:prstGeom>
        </p:spPr>
      </p:pic>
      <p:sp>
        <p:nvSpPr>
          <p:cNvPr id="10" name="TextBox 9"/>
          <p:cNvSpPr txBox="1"/>
          <p:nvPr/>
        </p:nvSpPr>
        <p:spPr>
          <a:xfrm>
            <a:off x="934720" y="5120853"/>
            <a:ext cx="7274560" cy="1015663"/>
          </a:xfrm>
          <a:prstGeom prst="rect">
            <a:avLst/>
          </a:prstGeom>
          <a:noFill/>
        </p:spPr>
        <p:txBody>
          <a:bodyPr wrap="square" rtlCol="0">
            <a:spAutoFit/>
          </a:bodyPr>
          <a:lstStyle/>
          <a:p>
            <a:r>
              <a:rPr lang="en-US" sz="2000" dirty="0"/>
              <a:t>Can be used for high level architecture and solution architecture because there is an emphasis on modeling behavior separately from implementation.</a:t>
            </a:r>
            <a:endParaRPr lang="en-US" i="1" dirty="0"/>
          </a:p>
        </p:txBody>
      </p:sp>
    </p:spTree>
    <p:extLst>
      <p:ext uri="{BB962C8B-B14F-4D97-AF65-F5344CB8AC3E}">
        <p14:creationId xmlns:p14="http://schemas.microsoft.com/office/powerpoint/2010/main" val="1678559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37</a:t>
            </a:fld>
            <a:endParaRPr lang="en-US" dirty="0"/>
          </a:p>
        </p:txBody>
      </p:sp>
      <p:sp>
        <p:nvSpPr>
          <p:cNvPr id="83" name="TextBox 82"/>
          <p:cNvSpPr txBox="1"/>
          <p:nvPr>
            <p:extLst>
              <p:ext uri="{D42A27DB-BD31-4B8C-83A1-F6EECF244321}">
                <p14:modId xmlns:p14="http://schemas.microsoft.com/office/powerpoint/2010/main" val="2111994968"/>
              </p:ext>
            </p:extLst>
          </p:nvPr>
        </p:nvSpPr>
        <p:spPr>
          <a:xfrm>
            <a:off x="0" y="-10072"/>
            <a:ext cx="9144000" cy="646331"/>
          </a:xfrm>
          <a:prstGeom prst="rect">
            <a:avLst/>
          </a:prstGeom>
          <a:solidFill>
            <a:schemeClr val="accent3">
              <a:lumMod val="50000"/>
            </a:schemeClr>
          </a:solidFill>
        </p:spPr>
        <p:txBody>
          <a:bodyPr wrap="square" rtlCol="0" anchor="t">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Frameworks</a:t>
            </a:r>
          </a:p>
        </p:txBody>
      </p:sp>
      <p:sp>
        <p:nvSpPr>
          <p:cNvPr id="5" name="TextBox 4"/>
          <p:cNvSpPr txBox="1"/>
          <p:nvPr>
            <p:extLst>
              <p:ext uri="{D42A27DB-BD31-4B8C-83A1-F6EECF244321}">
                <p14:modId xmlns:p14="http://schemas.microsoft.com/office/powerpoint/2010/main" val="566460990"/>
              </p:ext>
            </p:extLst>
          </p:nvPr>
        </p:nvSpPr>
        <p:spPr>
          <a:xfrm>
            <a:off x="3106503" y="1590675"/>
            <a:ext cx="3972560" cy="2308324"/>
          </a:xfrm>
          <a:prstGeom prst="rect">
            <a:avLst/>
          </a:prstGeom>
          <a:noFill/>
        </p:spPr>
        <p:txBody>
          <a:bodyPr wrap="square" rtlCol="0" anchor="t">
            <a:spAutoFit/>
          </a:bodyPr>
          <a:lstStyle/>
          <a:p>
            <a:r>
              <a:rPr lang="en-US" sz="2400" b="1" dirty="0"/>
              <a:t>Four Examples</a:t>
            </a:r>
          </a:p>
          <a:p>
            <a:endParaRPr lang="en-US" sz="2400" b="1" dirty="0"/>
          </a:p>
          <a:p>
            <a:pPr marL="285750" indent="-285750">
              <a:buFont typeface="Arial" charset="0"/>
              <a:buChar char="•"/>
            </a:pPr>
            <a:r>
              <a:rPr lang="en-US" sz="2400" dirty="0"/>
              <a:t>GML</a:t>
            </a:r>
          </a:p>
          <a:p>
            <a:pPr marL="285750" indent="-285750">
              <a:buFont typeface="Arial" charset="0"/>
              <a:buChar char="•"/>
            </a:pPr>
            <a:r>
              <a:rPr lang="en-US" sz="2400" dirty="0"/>
              <a:t>UML</a:t>
            </a:r>
          </a:p>
          <a:p>
            <a:pPr marL="285750" indent="-285750">
              <a:buFont typeface="Arial" charset="0"/>
              <a:buChar char="•"/>
            </a:pPr>
            <a:r>
              <a:rPr lang="en-US" sz="2400" dirty="0"/>
              <a:t>C4</a:t>
            </a:r>
          </a:p>
          <a:p>
            <a:pPr marL="285750" indent="-285750">
              <a:buFont typeface="Arial" charset="0"/>
              <a:buChar char="•"/>
            </a:pPr>
            <a:r>
              <a:rPr lang="en-US" sz="2400" dirty="0"/>
              <a:t>Archimate</a:t>
            </a:r>
          </a:p>
        </p:txBody>
      </p:sp>
      <p:sp>
        <p:nvSpPr>
          <p:cNvPr id="10" name="TextBox 9"/>
          <p:cNvSpPr txBox="1"/>
          <p:nvPr>
            <p:extLst>
              <p:ext uri="{D42A27DB-BD31-4B8C-83A1-F6EECF244321}">
                <p14:modId xmlns:p14="http://schemas.microsoft.com/office/powerpoint/2010/main" val="2859117355"/>
              </p:ext>
            </p:extLst>
          </p:nvPr>
        </p:nvSpPr>
        <p:spPr>
          <a:xfrm>
            <a:off x="934720" y="5120853"/>
            <a:ext cx="7274560" cy="400110"/>
          </a:xfrm>
          <a:prstGeom prst="rect">
            <a:avLst/>
          </a:prstGeom>
          <a:noFill/>
        </p:spPr>
        <p:txBody>
          <a:bodyPr wrap="square" rtlCol="0" anchor="t">
            <a:spAutoFit/>
          </a:bodyPr>
          <a:lstStyle/>
          <a:p>
            <a:r>
              <a:rPr lang="en-US" sz="2000" dirty="0"/>
              <a:t>Now we need tools....</a:t>
            </a:r>
          </a:p>
        </p:txBody>
      </p:sp>
    </p:spTree>
    <p:extLst>
      <p:ext uri="{BB962C8B-B14F-4D97-AF65-F5344CB8AC3E}">
        <p14:creationId xmlns:p14="http://schemas.microsoft.com/office/powerpoint/2010/main" val="780874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38</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Tools</a:t>
            </a:r>
          </a:p>
        </p:txBody>
      </p:sp>
      <p:sp>
        <p:nvSpPr>
          <p:cNvPr id="5" name="Rectangle 4"/>
          <p:cNvSpPr/>
          <p:nvPr/>
        </p:nvSpPr>
        <p:spPr>
          <a:xfrm>
            <a:off x="3566345" y="103124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Tools</a:t>
            </a:r>
          </a:p>
        </p:txBody>
      </p:sp>
      <p:cxnSp>
        <p:nvCxnSpPr>
          <p:cNvPr id="6" name="Straight Connector 5"/>
          <p:cNvCxnSpPr>
            <a:stCxn id="5" idx="1"/>
            <a:endCxn id="7" idx="0"/>
          </p:cNvCxnSpPr>
          <p:nvPr/>
        </p:nvCxnSpPr>
        <p:spPr>
          <a:xfrm flipH="1">
            <a:off x="1925413" y="1732280"/>
            <a:ext cx="1640932" cy="71120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249865" y="244348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Drawing</a:t>
            </a:r>
          </a:p>
        </p:txBody>
      </p:sp>
      <p:sp>
        <p:nvSpPr>
          <p:cNvPr id="8" name="Rectangle 7"/>
          <p:cNvSpPr/>
          <p:nvPr/>
        </p:nvSpPr>
        <p:spPr>
          <a:xfrm>
            <a:off x="6075865" y="242316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Modeling</a:t>
            </a:r>
          </a:p>
        </p:txBody>
      </p:sp>
      <p:cxnSp>
        <p:nvCxnSpPr>
          <p:cNvPr id="12" name="Straight Connector 11"/>
          <p:cNvCxnSpPr>
            <a:stCxn id="5" idx="3"/>
            <a:endCxn id="8" idx="0"/>
          </p:cNvCxnSpPr>
          <p:nvPr/>
        </p:nvCxnSpPr>
        <p:spPr>
          <a:xfrm>
            <a:off x="4917440" y="1732280"/>
            <a:ext cx="1833973" cy="69088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3200" y="3972560"/>
            <a:ext cx="3595856" cy="1477328"/>
          </a:xfrm>
          <a:prstGeom prst="rect">
            <a:avLst/>
          </a:prstGeom>
          <a:noFill/>
        </p:spPr>
        <p:txBody>
          <a:bodyPr wrap="none" rtlCol="0">
            <a:spAutoFit/>
          </a:bodyPr>
          <a:lstStyle/>
          <a:p>
            <a:pPr marL="285750" indent="-285750">
              <a:buFont typeface="Arial"/>
              <a:buChar char="•"/>
            </a:pPr>
            <a:r>
              <a:rPr lang="en-US" dirty="0"/>
              <a:t>No repository of elements</a:t>
            </a:r>
          </a:p>
          <a:p>
            <a:pPr marL="285750" indent="-285750">
              <a:buFont typeface="Arial"/>
              <a:buChar char="•"/>
            </a:pPr>
            <a:r>
              <a:rPr lang="en-US" dirty="0"/>
              <a:t>Each diagram is standalone</a:t>
            </a:r>
          </a:p>
          <a:p>
            <a:pPr marL="285750" indent="-285750">
              <a:buFont typeface="Arial"/>
              <a:buChar char="•"/>
            </a:pPr>
            <a:r>
              <a:rPr lang="en-US" dirty="0"/>
              <a:t>Very easy and portable</a:t>
            </a:r>
          </a:p>
          <a:p>
            <a:pPr marL="285750" indent="-285750">
              <a:buFont typeface="Arial"/>
              <a:buChar char="•"/>
            </a:pPr>
            <a:r>
              <a:rPr lang="en-US" dirty="0"/>
              <a:t>Think Paper or Whiteboard</a:t>
            </a:r>
          </a:p>
          <a:p>
            <a:pPr marL="285750" indent="-285750">
              <a:buFont typeface="Arial"/>
              <a:buChar char="•"/>
            </a:pPr>
            <a:endParaRPr lang="en-US" dirty="0"/>
          </a:p>
        </p:txBody>
      </p:sp>
      <p:sp>
        <p:nvSpPr>
          <p:cNvPr id="18" name="TextBox 17"/>
          <p:cNvSpPr txBox="1"/>
          <p:nvPr/>
        </p:nvSpPr>
        <p:spPr>
          <a:xfrm>
            <a:off x="5313680" y="3972560"/>
            <a:ext cx="2993127" cy="1477328"/>
          </a:xfrm>
          <a:prstGeom prst="rect">
            <a:avLst/>
          </a:prstGeom>
          <a:noFill/>
        </p:spPr>
        <p:txBody>
          <a:bodyPr wrap="none" rtlCol="0">
            <a:spAutoFit/>
          </a:bodyPr>
          <a:lstStyle/>
          <a:p>
            <a:pPr marL="285750" indent="-285750">
              <a:buFont typeface="Arial"/>
              <a:buChar char="•"/>
            </a:pPr>
            <a:r>
              <a:rPr lang="en-US" dirty="0"/>
              <a:t>Repository of elements</a:t>
            </a:r>
          </a:p>
          <a:p>
            <a:pPr marL="285750" indent="-285750">
              <a:buFont typeface="Arial"/>
              <a:buChar char="•"/>
            </a:pPr>
            <a:r>
              <a:rPr lang="en-US" dirty="0"/>
              <a:t>Tied to a framework</a:t>
            </a:r>
          </a:p>
          <a:p>
            <a:pPr marL="285750" indent="-285750">
              <a:buFont typeface="Arial"/>
              <a:buChar char="•"/>
            </a:pPr>
            <a:r>
              <a:rPr lang="en-US" dirty="0"/>
              <a:t>Lots of reuse</a:t>
            </a:r>
          </a:p>
          <a:p>
            <a:pPr marL="285750" indent="-285750">
              <a:buFont typeface="Arial"/>
              <a:buChar char="•"/>
            </a:pPr>
            <a:r>
              <a:rPr lang="en-US" dirty="0"/>
              <a:t>Maybe too many rules</a:t>
            </a:r>
          </a:p>
          <a:p>
            <a:pPr marL="285750" indent="-285750">
              <a:buFont typeface="Arial"/>
              <a:buChar char="•"/>
            </a:pPr>
            <a:r>
              <a:rPr lang="en-US" dirty="0"/>
              <a:t>Diagrams relate</a:t>
            </a:r>
          </a:p>
        </p:txBody>
      </p:sp>
    </p:spTree>
    <p:extLst>
      <p:ext uri="{BB962C8B-B14F-4D97-AF65-F5344CB8AC3E}">
        <p14:creationId xmlns:p14="http://schemas.microsoft.com/office/powerpoint/2010/main" val="1108741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39</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Drawing: Paper and Pencil</a:t>
            </a:r>
          </a:p>
        </p:txBody>
      </p:sp>
      <p:sp>
        <p:nvSpPr>
          <p:cNvPr id="2" name="TextBox 1"/>
          <p:cNvSpPr txBox="1"/>
          <p:nvPr/>
        </p:nvSpPr>
        <p:spPr>
          <a:xfrm>
            <a:off x="883920" y="2103120"/>
            <a:ext cx="7274560" cy="1261884"/>
          </a:xfrm>
          <a:prstGeom prst="rect">
            <a:avLst/>
          </a:prstGeom>
          <a:noFill/>
        </p:spPr>
        <p:txBody>
          <a:bodyPr wrap="square" rtlCol="0">
            <a:spAutoFit/>
          </a:bodyPr>
          <a:lstStyle/>
          <a:p>
            <a:r>
              <a:rPr lang="en-US" sz="2000" dirty="0"/>
              <a:t>Using whatever is at hand to capture an idea is better than not capturing the idea at all.</a:t>
            </a:r>
          </a:p>
          <a:p>
            <a:endParaRPr lang="en-US" dirty="0"/>
          </a:p>
          <a:p>
            <a:pPr algn="r"/>
            <a:r>
              <a:rPr lang="en-US" i="1" dirty="0"/>
              <a:t>- @</a:t>
            </a:r>
            <a:r>
              <a:rPr lang="en-US" i="1" dirty="0" err="1"/>
              <a:t>scmunk</a:t>
            </a:r>
            <a:endParaRPr lang="en-US" i="1" dirty="0"/>
          </a:p>
        </p:txBody>
      </p:sp>
    </p:spTree>
    <p:extLst>
      <p:ext uri="{BB962C8B-B14F-4D97-AF65-F5344CB8AC3E}">
        <p14:creationId xmlns:p14="http://schemas.microsoft.com/office/powerpoint/2010/main" val="1367992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4</a:t>
            </a:fld>
            <a:endParaRPr lang="en-US" dirty="0"/>
          </a:p>
        </p:txBody>
      </p:sp>
      <p:sp>
        <p:nvSpPr>
          <p:cNvPr id="6" name="Rectangle 5"/>
          <p:cNvSpPr/>
          <p:nvPr/>
        </p:nvSpPr>
        <p:spPr>
          <a:xfrm>
            <a:off x="1777999" y="1148080"/>
            <a:ext cx="5638801"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Why do we have architecture and what does it look like?</a:t>
            </a:r>
          </a:p>
        </p:txBody>
      </p:sp>
      <p:sp>
        <p:nvSpPr>
          <p:cNvPr id="5" name="Rectangle 4"/>
          <p:cNvSpPr/>
          <p:nvPr/>
        </p:nvSpPr>
        <p:spPr>
          <a:xfrm>
            <a:off x="1777999" y="2997200"/>
            <a:ext cx="5638801"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What are some approaches or frameworks for architecture?</a:t>
            </a:r>
          </a:p>
        </p:txBody>
      </p:sp>
      <p:sp>
        <p:nvSpPr>
          <p:cNvPr id="7" name="Rectangle 6"/>
          <p:cNvSpPr/>
          <p:nvPr/>
        </p:nvSpPr>
        <p:spPr>
          <a:xfrm>
            <a:off x="1777999" y="4907280"/>
            <a:ext cx="5638801"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What tools can be used?</a:t>
            </a:r>
          </a:p>
        </p:txBody>
      </p:sp>
      <p:sp>
        <p:nvSpPr>
          <p:cNvPr id="9" name="TextBox 8"/>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Agenda</a:t>
            </a:r>
          </a:p>
        </p:txBody>
      </p:sp>
    </p:spTree>
    <p:extLst>
      <p:ext uri="{BB962C8B-B14F-4D97-AF65-F5344CB8AC3E}">
        <p14:creationId xmlns:p14="http://schemas.microsoft.com/office/powerpoint/2010/main" val="1263348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40</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Drawing: </a:t>
            </a:r>
            <a:r>
              <a:rPr lang="en-US" sz="2400" dirty="0" err="1">
                <a:solidFill>
                  <a:schemeClr val="bg1"/>
                </a:solidFill>
                <a:latin typeface="+mj-lt"/>
                <a:cs typeface="Helvetica Neue"/>
              </a:rPr>
              <a:t>Draw.io</a:t>
            </a:r>
            <a:endParaRPr lang="en-US" sz="2400" dirty="0">
              <a:solidFill>
                <a:schemeClr val="bg1"/>
              </a:solidFill>
              <a:latin typeface="+mj-lt"/>
              <a:cs typeface="Helvetica Neue"/>
            </a:endParaRPr>
          </a:p>
        </p:txBody>
      </p:sp>
      <p:sp>
        <p:nvSpPr>
          <p:cNvPr id="2" name="TextBox 1"/>
          <p:cNvSpPr txBox="1"/>
          <p:nvPr/>
        </p:nvSpPr>
        <p:spPr>
          <a:xfrm>
            <a:off x="142240" y="4886960"/>
            <a:ext cx="7274560" cy="1323439"/>
          </a:xfrm>
          <a:prstGeom prst="rect">
            <a:avLst/>
          </a:prstGeom>
          <a:noFill/>
        </p:spPr>
        <p:txBody>
          <a:bodyPr wrap="square" rtlCol="0">
            <a:spAutoFit/>
          </a:bodyPr>
          <a:lstStyle/>
          <a:p>
            <a:pPr marL="285750" indent="-285750">
              <a:buFont typeface="Arial"/>
              <a:buChar char="•"/>
            </a:pPr>
            <a:r>
              <a:rPr lang="en-US" sz="1600" dirty="0"/>
              <a:t>100% cloud-based</a:t>
            </a:r>
          </a:p>
          <a:p>
            <a:pPr marL="285750" indent="-285750">
              <a:buFont typeface="Arial"/>
              <a:buChar char="•"/>
            </a:pPr>
            <a:r>
              <a:rPr lang="en-US" sz="1600" dirty="0"/>
              <a:t>Connects to cloud storage or can use local</a:t>
            </a:r>
          </a:p>
          <a:p>
            <a:pPr marL="285750" indent="-285750">
              <a:buFont typeface="Arial"/>
              <a:buChar char="•"/>
            </a:pPr>
            <a:r>
              <a:rPr lang="en-US" sz="1600" dirty="0"/>
              <a:t>Has shapes for UML, </a:t>
            </a:r>
            <a:r>
              <a:rPr lang="en-US" sz="1600" dirty="0" err="1"/>
              <a:t>Archimate</a:t>
            </a:r>
            <a:r>
              <a:rPr lang="en-US" sz="1600" dirty="0"/>
              <a:t>, AWS, Azure, UML</a:t>
            </a:r>
            <a:r>
              <a:rPr lang="is-IS" sz="1600" dirty="0"/>
              <a:t>…</a:t>
            </a:r>
          </a:p>
          <a:p>
            <a:pPr marL="285750" indent="-285750">
              <a:buFont typeface="Arial"/>
              <a:buChar char="•"/>
            </a:pPr>
            <a:r>
              <a:rPr lang="is-IS" sz="1600" dirty="0"/>
              <a:t>Save multiple diagrams per file</a:t>
            </a:r>
          </a:p>
          <a:p>
            <a:pPr marL="285750" indent="-285750">
              <a:buFont typeface="Arial"/>
              <a:buChar char="•"/>
            </a:pPr>
            <a:r>
              <a:rPr lang="is-IS" sz="1600" dirty="0"/>
              <a:t>Easily exports diagrams to images</a:t>
            </a:r>
            <a:endParaRPr lang="en-US" sz="1600" dirty="0"/>
          </a:p>
        </p:txBody>
      </p:sp>
      <p:pic>
        <p:nvPicPr>
          <p:cNvPr id="4" name="Picture 3" descr="Screen Shot 2017-07-13 at 3.33.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0400"/>
            <a:ext cx="6877898" cy="4070465"/>
          </a:xfrm>
          <a:prstGeom prst="rect">
            <a:avLst/>
          </a:prstGeom>
        </p:spPr>
      </p:pic>
      <p:pic>
        <p:nvPicPr>
          <p:cNvPr id="5" name="Picture 4" descr="Screen Shot 2017-07-13 at 3.32.5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2159" y="3606800"/>
            <a:ext cx="1305281" cy="2863418"/>
          </a:xfrm>
          <a:prstGeom prst="rect">
            <a:avLst/>
          </a:prstGeom>
        </p:spPr>
      </p:pic>
      <p:pic>
        <p:nvPicPr>
          <p:cNvPr id="6" name="Picture 5" descr="Screen Shot 2017-07-13 at 3.32.3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1720" y="635000"/>
            <a:ext cx="1364363" cy="2951480"/>
          </a:xfrm>
          <a:prstGeom prst="rect">
            <a:avLst/>
          </a:prstGeom>
        </p:spPr>
      </p:pic>
    </p:spTree>
    <p:extLst>
      <p:ext uri="{BB962C8B-B14F-4D97-AF65-F5344CB8AC3E}">
        <p14:creationId xmlns:p14="http://schemas.microsoft.com/office/powerpoint/2010/main" val="2862985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41</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Drawing: PowerPoint (Not free but maybe at hand)</a:t>
            </a:r>
          </a:p>
        </p:txBody>
      </p:sp>
      <p:sp>
        <p:nvSpPr>
          <p:cNvPr id="2" name="TextBox 1"/>
          <p:cNvSpPr txBox="1"/>
          <p:nvPr/>
        </p:nvSpPr>
        <p:spPr>
          <a:xfrm>
            <a:off x="111760" y="5770880"/>
            <a:ext cx="7274560" cy="1077218"/>
          </a:xfrm>
          <a:prstGeom prst="rect">
            <a:avLst/>
          </a:prstGeom>
          <a:noFill/>
        </p:spPr>
        <p:txBody>
          <a:bodyPr wrap="square" rtlCol="0">
            <a:spAutoFit/>
          </a:bodyPr>
          <a:lstStyle/>
          <a:p>
            <a:pPr marL="285750" indent="-285750">
              <a:buFont typeface="Arial"/>
              <a:buChar char="•"/>
            </a:pPr>
            <a:r>
              <a:rPr lang="en-US" sz="1600" dirty="0"/>
              <a:t>Works well at the conceptual level</a:t>
            </a:r>
          </a:p>
          <a:p>
            <a:pPr marL="285750" indent="-285750">
              <a:buFont typeface="Arial"/>
              <a:buChar char="•"/>
            </a:pPr>
            <a:r>
              <a:rPr lang="en-US" sz="1600" dirty="0"/>
              <a:t>Especially if you are working on associated material</a:t>
            </a:r>
          </a:p>
          <a:p>
            <a:pPr marL="285750" indent="-285750">
              <a:buFont typeface="Arial"/>
              <a:buChar char="•"/>
            </a:pPr>
            <a:r>
              <a:rPr lang="en-US" sz="1600" dirty="0"/>
              <a:t>Graphics and templates are widely available but not built-in</a:t>
            </a:r>
          </a:p>
          <a:p>
            <a:pPr marL="285750" indent="-285750">
              <a:buFont typeface="Arial"/>
              <a:buChar char="•"/>
            </a:pPr>
            <a:r>
              <a:rPr lang="en-US" sz="1600" dirty="0"/>
              <a:t>Exports to multiple formats</a:t>
            </a:r>
          </a:p>
        </p:txBody>
      </p:sp>
      <p:sp>
        <p:nvSpPr>
          <p:cNvPr id="4" name="Rectangle 3"/>
          <p:cNvSpPr/>
          <p:nvPr/>
        </p:nvSpPr>
        <p:spPr>
          <a:xfrm>
            <a:off x="528320" y="1310640"/>
            <a:ext cx="1605280" cy="1371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3"/>
          </p:cNvCxnSpPr>
          <p:nvPr/>
        </p:nvCxnSpPr>
        <p:spPr>
          <a:xfrm>
            <a:off x="2133600" y="1996440"/>
            <a:ext cx="1615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17600" y="832842"/>
            <a:ext cx="2763520" cy="369332"/>
          </a:xfrm>
          <a:prstGeom prst="rect">
            <a:avLst/>
          </a:prstGeom>
          <a:noFill/>
        </p:spPr>
        <p:txBody>
          <a:bodyPr wrap="square" rtlCol="0">
            <a:spAutoFit/>
          </a:bodyPr>
          <a:lstStyle/>
          <a:p>
            <a:r>
              <a:rPr lang="en-US"/>
              <a:t>Supports GML well</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700" y="4455665"/>
            <a:ext cx="1587500" cy="749300"/>
          </a:xfrm>
          <a:prstGeom prst="rect">
            <a:avLst/>
          </a:prstGeom>
        </p:spPr>
      </p:pic>
      <p:sp>
        <p:nvSpPr>
          <p:cNvPr id="12" name="TextBox 11"/>
          <p:cNvSpPr txBox="1"/>
          <p:nvPr/>
        </p:nvSpPr>
        <p:spPr>
          <a:xfrm>
            <a:off x="5520690" y="3809334"/>
            <a:ext cx="2763520" cy="646331"/>
          </a:xfrm>
          <a:prstGeom prst="rect">
            <a:avLst/>
          </a:prstGeom>
          <a:noFill/>
        </p:spPr>
        <p:txBody>
          <a:bodyPr wrap="square" rtlCol="0">
            <a:spAutoFit/>
          </a:bodyPr>
          <a:lstStyle/>
          <a:p>
            <a:pPr algn="ctr"/>
            <a:r>
              <a:rPr lang="en-US"/>
              <a:t>Easily Import Your Own Graphics</a:t>
            </a:r>
            <a:endParaRPr lang="en-US" dirty="0"/>
          </a:p>
        </p:txBody>
      </p:sp>
      <p:sp>
        <p:nvSpPr>
          <p:cNvPr id="15" name="Rectangle 14"/>
          <p:cNvSpPr/>
          <p:nvPr/>
        </p:nvSpPr>
        <p:spPr>
          <a:xfrm>
            <a:off x="3769360" y="1310640"/>
            <a:ext cx="1605280" cy="1371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545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42</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Drawing: Visio (Not free but maybe at hand)</a:t>
            </a:r>
          </a:p>
        </p:txBody>
      </p:sp>
      <p:sp>
        <p:nvSpPr>
          <p:cNvPr id="2" name="TextBox 1"/>
          <p:cNvSpPr txBox="1"/>
          <p:nvPr/>
        </p:nvSpPr>
        <p:spPr>
          <a:xfrm>
            <a:off x="132080" y="5398036"/>
            <a:ext cx="7274560" cy="1323439"/>
          </a:xfrm>
          <a:prstGeom prst="rect">
            <a:avLst/>
          </a:prstGeom>
          <a:noFill/>
        </p:spPr>
        <p:txBody>
          <a:bodyPr wrap="square" rtlCol="0">
            <a:spAutoFit/>
          </a:bodyPr>
          <a:lstStyle/>
          <a:p>
            <a:pPr marL="285750" indent="-285750">
              <a:buFont typeface="Arial"/>
              <a:buChar char="•"/>
            </a:pPr>
            <a:r>
              <a:rPr lang="en-US" sz="1600" dirty="0"/>
              <a:t>Top of the line drawing app</a:t>
            </a:r>
          </a:p>
          <a:p>
            <a:pPr marL="285750" indent="-285750">
              <a:buFont typeface="Arial"/>
              <a:buChar char="•"/>
            </a:pPr>
            <a:r>
              <a:rPr lang="en-US" sz="1600" dirty="0"/>
              <a:t>Has stencils, free stencils, you can create your own</a:t>
            </a:r>
          </a:p>
          <a:p>
            <a:pPr marL="285750" indent="-285750">
              <a:buFont typeface="Arial"/>
              <a:buChar char="•"/>
            </a:pPr>
            <a:r>
              <a:rPr lang="en-US" sz="1600" dirty="0"/>
              <a:t>Cloud options, tablet options, no Linux/OSX</a:t>
            </a:r>
          </a:p>
          <a:p>
            <a:pPr marL="285750" indent="-285750">
              <a:buFont typeface="Arial"/>
              <a:buChar char="•"/>
            </a:pPr>
            <a:r>
              <a:rPr lang="en-US" sz="1600" dirty="0"/>
              <a:t>More features that you will probably never use</a:t>
            </a:r>
          </a:p>
          <a:p>
            <a:pPr marL="285750" indent="-285750">
              <a:buFont typeface="Arial"/>
              <a:buChar char="•"/>
            </a:pPr>
            <a:r>
              <a:rPr lang="en-US" sz="1600" dirty="0"/>
              <a:t>Expensive</a:t>
            </a:r>
          </a:p>
        </p:txBody>
      </p:sp>
      <p:pic>
        <p:nvPicPr>
          <p:cNvPr id="4" name="Picture 3"/>
          <p:cNvPicPr>
            <a:picLocks noChangeAspect="1"/>
          </p:cNvPicPr>
          <p:nvPr/>
        </p:nvPicPr>
        <p:blipFill>
          <a:blip r:embed="rId3"/>
          <a:stretch>
            <a:fillRect/>
          </a:stretch>
        </p:blipFill>
        <p:spPr>
          <a:xfrm>
            <a:off x="2052320" y="1022502"/>
            <a:ext cx="4622800" cy="4375534"/>
          </a:xfrm>
          <a:prstGeom prst="rect">
            <a:avLst/>
          </a:prstGeom>
        </p:spPr>
      </p:pic>
    </p:spTree>
    <p:extLst>
      <p:ext uri="{BB962C8B-B14F-4D97-AF65-F5344CB8AC3E}">
        <p14:creationId xmlns:p14="http://schemas.microsoft.com/office/powerpoint/2010/main" val="1287143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43</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Drawing: </a:t>
            </a:r>
            <a:r>
              <a:rPr lang="en-US" sz="2400" dirty="0" err="1">
                <a:solidFill>
                  <a:schemeClr val="bg1"/>
                </a:solidFill>
                <a:latin typeface="+mj-lt"/>
                <a:cs typeface="Helvetica Neue"/>
              </a:rPr>
              <a:t>WebSequenceDiagrams</a:t>
            </a:r>
            <a:endParaRPr lang="en-US" sz="2400" dirty="0">
              <a:solidFill>
                <a:schemeClr val="bg1"/>
              </a:solidFill>
              <a:latin typeface="+mj-lt"/>
              <a:cs typeface="Helvetica Neue"/>
            </a:endParaRPr>
          </a:p>
        </p:txBody>
      </p:sp>
      <p:sp>
        <p:nvSpPr>
          <p:cNvPr id="2" name="TextBox 1"/>
          <p:cNvSpPr txBox="1"/>
          <p:nvPr/>
        </p:nvSpPr>
        <p:spPr>
          <a:xfrm>
            <a:off x="111760" y="5770880"/>
            <a:ext cx="7274560" cy="830997"/>
          </a:xfrm>
          <a:prstGeom prst="rect">
            <a:avLst/>
          </a:prstGeom>
          <a:noFill/>
        </p:spPr>
        <p:txBody>
          <a:bodyPr wrap="square" rtlCol="0">
            <a:spAutoFit/>
          </a:bodyPr>
          <a:lstStyle/>
          <a:p>
            <a:pPr marL="285750" indent="-285750">
              <a:buFont typeface="Arial"/>
              <a:buChar char="•"/>
            </a:pPr>
            <a:r>
              <a:rPr lang="en-US" sz="1600" dirty="0"/>
              <a:t>Easiest Sequence diagrams ever</a:t>
            </a:r>
          </a:p>
          <a:p>
            <a:pPr marL="285750" indent="-285750">
              <a:buFont typeface="Arial"/>
              <a:buChar char="•"/>
            </a:pPr>
            <a:r>
              <a:rPr lang="en-US" sz="1600" dirty="0"/>
              <a:t>Can easily save you work by saving the text</a:t>
            </a:r>
          </a:p>
          <a:p>
            <a:pPr marL="285750" indent="-285750">
              <a:buFont typeface="Arial"/>
              <a:buChar char="•"/>
            </a:pPr>
            <a:r>
              <a:rPr lang="en-US" sz="1600" dirty="0"/>
              <a:t>Has different styles for output</a:t>
            </a:r>
          </a:p>
        </p:txBody>
      </p:sp>
      <p:sp>
        <p:nvSpPr>
          <p:cNvPr id="4" name="TextBox 3"/>
          <p:cNvSpPr txBox="1"/>
          <p:nvPr/>
        </p:nvSpPr>
        <p:spPr>
          <a:xfrm>
            <a:off x="111760" y="711200"/>
            <a:ext cx="3955543" cy="2246769"/>
          </a:xfrm>
          <a:prstGeom prst="rect">
            <a:avLst/>
          </a:prstGeom>
          <a:solidFill>
            <a:schemeClr val="accent3">
              <a:lumMod val="20000"/>
              <a:lumOff val="80000"/>
            </a:schemeClr>
          </a:solidFill>
        </p:spPr>
        <p:txBody>
          <a:bodyPr wrap="none" rtlCol="0">
            <a:spAutoFit/>
          </a:bodyPr>
          <a:lstStyle/>
          <a:p>
            <a:r>
              <a:rPr lang="en-US" sz="1400" dirty="0">
                <a:latin typeface="Courier New"/>
                <a:cs typeface="Courier New"/>
              </a:rPr>
              <a:t>title Authentication Sequence</a:t>
            </a:r>
          </a:p>
          <a:p>
            <a:endParaRPr lang="en-US" sz="1400" dirty="0">
              <a:latin typeface="Courier New"/>
              <a:cs typeface="Courier New"/>
            </a:endParaRPr>
          </a:p>
          <a:p>
            <a:r>
              <a:rPr lang="en-US" sz="1400" dirty="0">
                <a:latin typeface="Courier New"/>
                <a:cs typeface="Courier New"/>
              </a:rPr>
              <a:t>Alice-&gt;Bob: Authentication Request</a:t>
            </a:r>
          </a:p>
          <a:p>
            <a:r>
              <a:rPr lang="en-US" sz="1400" dirty="0">
                <a:latin typeface="Courier New"/>
                <a:cs typeface="Courier New"/>
              </a:rPr>
              <a:t>note right of Bob: Bob thinks</a:t>
            </a:r>
          </a:p>
          <a:p>
            <a:r>
              <a:rPr lang="en-US" sz="1400" dirty="0">
                <a:latin typeface="Courier New"/>
                <a:cs typeface="Courier New"/>
              </a:rPr>
              <a:t>Bob-&gt;Alice: Authentication Response</a:t>
            </a:r>
          </a:p>
          <a:p>
            <a:endParaRPr lang="en-US" sz="1400" dirty="0">
              <a:latin typeface="Courier New"/>
              <a:cs typeface="Courier New"/>
            </a:endParaRPr>
          </a:p>
          <a:p>
            <a:r>
              <a:rPr lang="en-US" sz="1400" dirty="0">
                <a:latin typeface="Courier New"/>
                <a:cs typeface="Courier New"/>
              </a:rPr>
              <a:t>opt Workflow</a:t>
            </a:r>
          </a:p>
          <a:p>
            <a:r>
              <a:rPr lang="en-US" sz="1400" dirty="0">
                <a:latin typeface="Courier New"/>
                <a:cs typeface="Courier New"/>
              </a:rPr>
              <a:t>A-&gt;+B: text</a:t>
            </a:r>
          </a:p>
          <a:p>
            <a:r>
              <a:rPr lang="en-US" sz="1400" dirty="0">
                <a:latin typeface="Courier New"/>
                <a:cs typeface="Courier New"/>
              </a:rPr>
              <a:t>B--&gt;-A: text</a:t>
            </a:r>
          </a:p>
          <a:p>
            <a:r>
              <a:rPr lang="en-US" sz="1400" dirty="0">
                <a:latin typeface="Courier New"/>
                <a:cs typeface="Courier New"/>
              </a:rPr>
              <a:t>end</a:t>
            </a:r>
          </a:p>
        </p:txBody>
      </p:sp>
      <p:pic>
        <p:nvPicPr>
          <p:cNvPr id="5" name="Picture 4" descr="ws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678" y="1950720"/>
            <a:ext cx="4825161" cy="3677920"/>
          </a:xfrm>
          <a:prstGeom prst="rect">
            <a:avLst/>
          </a:prstGeom>
        </p:spPr>
      </p:pic>
      <p:sp>
        <p:nvSpPr>
          <p:cNvPr id="6" name="Bent-Up Arrow 5"/>
          <p:cNvSpPr/>
          <p:nvPr/>
        </p:nvSpPr>
        <p:spPr>
          <a:xfrm rot="5400000">
            <a:off x="2527300" y="2654300"/>
            <a:ext cx="1259840" cy="2199640"/>
          </a:xfrm>
          <a:prstGeom prst="bentUpArrow">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4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44</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Drawing: Plant UML Generation</a:t>
            </a:r>
          </a:p>
        </p:txBody>
      </p:sp>
      <p:sp>
        <p:nvSpPr>
          <p:cNvPr id="2" name="TextBox 1"/>
          <p:cNvSpPr txBox="1"/>
          <p:nvPr/>
        </p:nvSpPr>
        <p:spPr>
          <a:xfrm>
            <a:off x="6268720" y="853440"/>
            <a:ext cx="2529840" cy="3046988"/>
          </a:xfrm>
          <a:prstGeom prst="rect">
            <a:avLst/>
          </a:prstGeom>
          <a:noFill/>
        </p:spPr>
        <p:txBody>
          <a:bodyPr wrap="square" rtlCol="0">
            <a:spAutoFit/>
          </a:bodyPr>
          <a:lstStyle/>
          <a:p>
            <a:r>
              <a:rPr lang="en-US" sz="1600" b="1" dirty="0"/>
              <a:t>Major Diagrams</a:t>
            </a:r>
          </a:p>
          <a:p>
            <a:pPr marL="285750" indent="-285750">
              <a:buFont typeface="Arial"/>
              <a:buChar char="•"/>
            </a:pPr>
            <a:r>
              <a:rPr lang="en-US" sz="1600" dirty="0"/>
              <a:t>Sequence</a:t>
            </a:r>
          </a:p>
          <a:p>
            <a:pPr marL="285750" indent="-285750">
              <a:buFont typeface="Arial"/>
              <a:buChar char="•"/>
            </a:pPr>
            <a:r>
              <a:rPr lang="en-US" sz="1600" dirty="0"/>
              <a:t>Use case</a:t>
            </a:r>
          </a:p>
          <a:p>
            <a:pPr marL="285750" indent="-285750">
              <a:buFont typeface="Arial"/>
              <a:buChar char="•"/>
            </a:pPr>
            <a:r>
              <a:rPr lang="en-US" sz="1600" dirty="0"/>
              <a:t>Class</a:t>
            </a:r>
          </a:p>
          <a:p>
            <a:pPr marL="285750" indent="-285750">
              <a:buFont typeface="Arial"/>
              <a:buChar char="•"/>
            </a:pPr>
            <a:r>
              <a:rPr lang="en-US" sz="1600" dirty="0"/>
              <a:t>Activity </a:t>
            </a:r>
          </a:p>
          <a:p>
            <a:pPr marL="285750" indent="-285750">
              <a:buFont typeface="Arial"/>
              <a:buChar char="•"/>
            </a:pPr>
            <a:r>
              <a:rPr lang="en-US" sz="1600" dirty="0"/>
              <a:t>Component </a:t>
            </a:r>
          </a:p>
          <a:p>
            <a:pPr marL="285750" indent="-285750">
              <a:buFont typeface="Arial"/>
              <a:buChar char="•"/>
            </a:pPr>
            <a:r>
              <a:rPr lang="en-US" sz="1600" dirty="0"/>
              <a:t>State</a:t>
            </a:r>
          </a:p>
          <a:p>
            <a:pPr marL="285750" indent="-285750">
              <a:buFont typeface="Arial"/>
              <a:buChar char="•"/>
            </a:pPr>
            <a:r>
              <a:rPr lang="en-US" sz="1600" dirty="0"/>
              <a:t>Object</a:t>
            </a:r>
          </a:p>
          <a:p>
            <a:pPr marL="285750" indent="-285750">
              <a:buFont typeface="Arial"/>
              <a:buChar char="•"/>
            </a:pPr>
            <a:r>
              <a:rPr lang="en-US" sz="1600" dirty="0"/>
              <a:t>Deployment</a:t>
            </a:r>
          </a:p>
          <a:p>
            <a:pPr marL="285750" indent="-285750">
              <a:buFont typeface="Arial"/>
              <a:buChar char="•"/>
            </a:pPr>
            <a:r>
              <a:rPr lang="en-US" sz="1600" dirty="0"/>
              <a:t>Timing</a:t>
            </a:r>
          </a:p>
          <a:p>
            <a:pPr marL="285750" indent="-285750">
              <a:buFont typeface="Arial"/>
              <a:buChar char="•"/>
            </a:pPr>
            <a:r>
              <a:rPr lang="en-US" sz="1600" dirty="0"/>
              <a:t>Plus </a:t>
            </a:r>
            <a:r>
              <a:rPr lang="en-US" sz="1600" dirty="0" err="1"/>
              <a:t>Archimate</a:t>
            </a:r>
            <a:r>
              <a:rPr lang="en-US" sz="1600" dirty="0"/>
              <a:t> and others </a:t>
            </a:r>
          </a:p>
        </p:txBody>
      </p:sp>
      <p:pic>
        <p:nvPicPr>
          <p:cNvPr id="4" name="Picture 3"/>
          <p:cNvPicPr>
            <a:picLocks noChangeAspect="1"/>
          </p:cNvPicPr>
          <p:nvPr/>
        </p:nvPicPr>
        <p:blipFill>
          <a:blip r:embed="rId3"/>
          <a:stretch>
            <a:fillRect/>
          </a:stretch>
        </p:blipFill>
        <p:spPr>
          <a:xfrm>
            <a:off x="669311" y="636259"/>
            <a:ext cx="3572209" cy="6085216"/>
          </a:xfrm>
          <a:prstGeom prst="rect">
            <a:avLst/>
          </a:prstGeom>
        </p:spPr>
      </p:pic>
      <p:sp>
        <p:nvSpPr>
          <p:cNvPr id="6" name="TextBox 5"/>
          <p:cNvSpPr txBox="1"/>
          <p:nvPr/>
        </p:nvSpPr>
        <p:spPr>
          <a:xfrm>
            <a:off x="4498200" y="4712890"/>
            <a:ext cx="4389120" cy="830997"/>
          </a:xfrm>
          <a:prstGeom prst="rect">
            <a:avLst/>
          </a:prstGeom>
          <a:noFill/>
        </p:spPr>
        <p:txBody>
          <a:bodyPr wrap="square" rtlCol="0">
            <a:spAutoFit/>
          </a:bodyPr>
          <a:lstStyle/>
          <a:p>
            <a:pPr marL="285750" indent="-285750">
              <a:buFont typeface="Arial"/>
              <a:buChar char="•"/>
            </a:pPr>
            <a:r>
              <a:rPr lang="en-US" sz="1600" dirty="0"/>
              <a:t>Text/CLI-based</a:t>
            </a:r>
          </a:p>
          <a:p>
            <a:pPr marL="285750" indent="-285750">
              <a:buFont typeface="Arial"/>
              <a:buChar char="•"/>
            </a:pPr>
            <a:r>
              <a:rPr lang="en-US" sz="1600" dirty="0"/>
              <a:t>Can be installed locally</a:t>
            </a:r>
          </a:p>
          <a:p>
            <a:pPr marL="285750" indent="-285750">
              <a:buFont typeface="Arial"/>
              <a:buChar char="•"/>
            </a:pPr>
            <a:endParaRPr lang="en-US" sz="1600" dirty="0"/>
          </a:p>
        </p:txBody>
      </p:sp>
    </p:spTree>
    <p:extLst>
      <p:ext uri="{BB962C8B-B14F-4D97-AF65-F5344CB8AC3E}">
        <p14:creationId xmlns:p14="http://schemas.microsoft.com/office/powerpoint/2010/main" val="2681011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45</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Modeling Tools</a:t>
            </a:r>
          </a:p>
        </p:txBody>
      </p:sp>
      <p:sp>
        <p:nvSpPr>
          <p:cNvPr id="5" name="Rectangle 4"/>
          <p:cNvSpPr/>
          <p:nvPr/>
        </p:nvSpPr>
        <p:spPr>
          <a:xfrm>
            <a:off x="3566345" y="103124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Tools</a:t>
            </a:r>
          </a:p>
        </p:txBody>
      </p:sp>
      <p:cxnSp>
        <p:nvCxnSpPr>
          <p:cNvPr id="6" name="Straight Connector 5"/>
          <p:cNvCxnSpPr>
            <a:stCxn id="8" idx="1"/>
            <a:endCxn id="10" idx="0"/>
          </p:cNvCxnSpPr>
          <p:nvPr/>
        </p:nvCxnSpPr>
        <p:spPr>
          <a:xfrm flipH="1">
            <a:off x="1925413" y="1732280"/>
            <a:ext cx="1640932" cy="711200"/>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249865" y="2443480"/>
            <a:ext cx="1351095" cy="1402080"/>
          </a:xfrm>
          <a:prstGeom prst="rect">
            <a:avLst/>
          </a:pr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85000"/>
                  </a:schemeClr>
                </a:solidFill>
              </a:rPr>
              <a:t>Drawing</a:t>
            </a:r>
          </a:p>
        </p:txBody>
      </p:sp>
      <p:sp>
        <p:nvSpPr>
          <p:cNvPr id="8" name="Rectangle 7"/>
          <p:cNvSpPr/>
          <p:nvPr/>
        </p:nvSpPr>
        <p:spPr>
          <a:xfrm>
            <a:off x="6075865" y="2423160"/>
            <a:ext cx="1351095" cy="140208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Modeling</a:t>
            </a:r>
          </a:p>
        </p:txBody>
      </p:sp>
      <p:cxnSp>
        <p:nvCxnSpPr>
          <p:cNvPr id="9" name="Straight Connector 8"/>
          <p:cNvCxnSpPr>
            <a:stCxn id="8" idx="3"/>
            <a:endCxn id="11" idx="0"/>
          </p:cNvCxnSpPr>
          <p:nvPr/>
        </p:nvCxnSpPr>
        <p:spPr>
          <a:xfrm>
            <a:off x="4917440" y="1732280"/>
            <a:ext cx="1833973" cy="69088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3200" y="3972560"/>
            <a:ext cx="3595856" cy="1477328"/>
          </a:xfrm>
          <a:prstGeom prst="rect">
            <a:avLst/>
          </a:prstGeom>
          <a:noFill/>
        </p:spPr>
        <p:txBody>
          <a:bodyPr wrap="none" rtlCol="0">
            <a:spAutoFit/>
          </a:bodyPr>
          <a:lstStyle/>
          <a:p>
            <a:pPr marL="285750" indent="-285750">
              <a:buFont typeface="Arial"/>
              <a:buChar char="•"/>
            </a:pPr>
            <a:r>
              <a:rPr lang="en-US" dirty="0">
                <a:solidFill>
                  <a:schemeClr val="bg1">
                    <a:lumMod val="85000"/>
                  </a:schemeClr>
                </a:solidFill>
              </a:rPr>
              <a:t>No repository of elements</a:t>
            </a:r>
          </a:p>
          <a:p>
            <a:pPr marL="285750" indent="-285750">
              <a:buFont typeface="Arial"/>
              <a:buChar char="•"/>
            </a:pPr>
            <a:r>
              <a:rPr lang="en-US" dirty="0">
                <a:solidFill>
                  <a:schemeClr val="bg1">
                    <a:lumMod val="85000"/>
                  </a:schemeClr>
                </a:solidFill>
              </a:rPr>
              <a:t>Each diagram is standalone</a:t>
            </a:r>
          </a:p>
          <a:p>
            <a:pPr marL="285750" indent="-285750">
              <a:buFont typeface="Arial"/>
              <a:buChar char="•"/>
            </a:pPr>
            <a:r>
              <a:rPr lang="en-US" dirty="0">
                <a:solidFill>
                  <a:schemeClr val="bg1">
                    <a:lumMod val="85000"/>
                  </a:schemeClr>
                </a:solidFill>
              </a:rPr>
              <a:t>Very easy and portable</a:t>
            </a:r>
          </a:p>
          <a:p>
            <a:pPr marL="285750" indent="-285750">
              <a:buFont typeface="Arial"/>
              <a:buChar char="•"/>
            </a:pPr>
            <a:r>
              <a:rPr lang="en-US" dirty="0">
                <a:solidFill>
                  <a:schemeClr val="bg1">
                    <a:lumMod val="85000"/>
                  </a:schemeClr>
                </a:solidFill>
              </a:rPr>
              <a:t>Think Paper or Whiteboard</a:t>
            </a:r>
          </a:p>
          <a:p>
            <a:pPr marL="285750" indent="-285750">
              <a:buFont typeface="Arial"/>
              <a:buChar char="•"/>
            </a:pPr>
            <a:endParaRPr lang="en-US" dirty="0">
              <a:solidFill>
                <a:schemeClr val="bg1">
                  <a:lumMod val="85000"/>
                </a:schemeClr>
              </a:solidFill>
            </a:endParaRPr>
          </a:p>
        </p:txBody>
      </p:sp>
      <p:sp>
        <p:nvSpPr>
          <p:cNvPr id="11" name="TextBox 10"/>
          <p:cNvSpPr txBox="1"/>
          <p:nvPr/>
        </p:nvSpPr>
        <p:spPr>
          <a:xfrm>
            <a:off x="5313680" y="3972560"/>
            <a:ext cx="2993127" cy="1477328"/>
          </a:xfrm>
          <a:prstGeom prst="rect">
            <a:avLst/>
          </a:prstGeom>
          <a:noFill/>
        </p:spPr>
        <p:txBody>
          <a:bodyPr wrap="none" rtlCol="0">
            <a:spAutoFit/>
          </a:bodyPr>
          <a:lstStyle/>
          <a:p>
            <a:pPr marL="285750" indent="-285750">
              <a:buFont typeface="Arial"/>
              <a:buChar char="•"/>
            </a:pPr>
            <a:r>
              <a:rPr lang="en-US" dirty="0"/>
              <a:t>Repository of elements</a:t>
            </a:r>
          </a:p>
          <a:p>
            <a:pPr marL="285750" indent="-285750">
              <a:buFont typeface="Arial"/>
              <a:buChar char="•"/>
            </a:pPr>
            <a:r>
              <a:rPr lang="en-US" dirty="0"/>
              <a:t>Tied to a framework</a:t>
            </a:r>
          </a:p>
          <a:p>
            <a:pPr marL="285750" indent="-285750">
              <a:buFont typeface="Arial"/>
              <a:buChar char="•"/>
            </a:pPr>
            <a:r>
              <a:rPr lang="en-US" dirty="0"/>
              <a:t>Lots of reuse</a:t>
            </a:r>
          </a:p>
          <a:p>
            <a:pPr marL="285750" indent="-285750">
              <a:buFont typeface="Arial"/>
              <a:buChar char="•"/>
            </a:pPr>
            <a:r>
              <a:rPr lang="en-US" dirty="0"/>
              <a:t>Maybe too many rules</a:t>
            </a:r>
          </a:p>
          <a:p>
            <a:pPr marL="285750" indent="-285750">
              <a:buFont typeface="Arial"/>
              <a:buChar char="•"/>
            </a:pPr>
            <a:r>
              <a:rPr lang="en-US" dirty="0"/>
              <a:t>Diagrams relate</a:t>
            </a:r>
          </a:p>
        </p:txBody>
      </p:sp>
    </p:spTree>
    <p:extLst>
      <p:ext uri="{BB962C8B-B14F-4D97-AF65-F5344CB8AC3E}">
        <p14:creationId xmlns:p14="http://schemas.microsoft.com/office/powerpoint/2010/main" val="2394804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46</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Modeling Tools</a:t>
            </a:r>
          </a:p>
        </p:txBody>
      </p:sp>
      <p:sp>
        <p:nvSpPr>
          <p:cNvPr id="2" name="TextBox 1"/>
          <p:cNvSpPr txBox="1"/>
          <p:nvPr/>
        </p:nvSpPr>
        <p:spPr>
          <a:xfrm>
            <a:off x="0" y="2103120"/>
            <a:ext cx="9144000" cy="1631216"/>
          </a:xfrm>
          <a:prstGeom prst="rect">
            <a:avLst/>
          </a:prstGeom>
          <a:noFill/>
        </p:spPr>
        <p:txBody>
          <a:bodyPr wrap="square" rtlCol="0">
            <a:spAutoFit/>
          </a:bodyPr>
          <a:lstStyle/>
          <a:p>
            <a:pPr algn="ctr"/>
            <a:r>
              <a:rPr lang="en-US" sz="2000" dirty="0"/>
              <a:t>Beware of the </a:t>
            </a:r>
            <a:r>
              <a:rPr lang="en-US" sz="2000" b="1" dirty="0"/>
              <a:t>Freemium</a:t>
            </a:r>
            <a:r>
              <a:rPr lang="en-US" sz="2000" dirty="0"/>
              <a:t> modeling tools.</a:t>
            </a:r>
          </a:p>
          <a:p>
            <a:pPr algn="ctr"/>
            <a:endParaRPr lang="en-US" sz="2000" i="1" dirty="0"/>
          </a:p>
          <a:p>
            <a:pPr algn="ctr"/>
            <a:r>
              <a:rPr lang="en-US" sz="2000" i="1" dirty="0"/>
              <a:t>You don’t want to pay for an in-app purchase to be able to do something like </a:t>
            </a:r>
          </a:p>
          <a:p>
            <a:pPr algn="ctr"/>
            <a:r>
              <a:rPr lang="en-US" sz="2000" i="1" dirty="0"/>
              <a:t>“Print”</a:t>
            </a:r>
            <a:endParaRPr lang="en-US" i="1" dirty="0"/>
          </a:p>
        </p:txBody>
      </p:sp>
    </p:spTree>
    <p:extLst>
      <p:ext uri="{BB962C8B-B14F-4D97-AF65-F5344CB8AC3E}">
        <p14:creationId xmlns:p14="http://schemas.microsoft.com/office/powerpoint/2010/main" val="1011957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47</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Modeling: </a:t>
            </a:r>
            <a:r>
              <a:rPr lang="en-US" sz="2400" dirty="0" err="1">
                <a:solidFill>
                  <a:schemeClr val="bg1"/>
                </a:solidFill>
                <a:latin typeface="+mj-lt"/>
                <a:cs typeface="Helvetica Neue"/>
              </a:rPr>
              <a:t>Archi</a:t>
            </a:r>
            <a:endParaRPr lang="en-US" sz="2400" dirty="0">
              <a:solidFill>
                <a:schemeClr val="bg1"/>
              </a:solidFill>
              <a:latin typeface="+mj-lt"/>
              <a:cs typeface="Helvetica Neue"/>
            </a:endParaRPr>
          </a:p>
        </p:txBody>
      </p:sp>
      <p:sp>
        <p:nvSpPr>
          <p:cNvPr id="2" name="TextBox 1"/>
          <p:cNvSpPr txBox="1"/>
          <p:nvPr/>
        </p:nvSpPr>
        <p:spPr>
          <a:xfrm>
            <a:off x="91440" y="5254696"/>
            <a:ext cx="7640320" cy="1569660"/>
          </a:xfrm>
          <a:prstGeom prst="rect">
            <a:avLst/>
          </a:prstGeom>
          <a:noFill/>
        </p:spPr>
        <p:txBody>
          <a:bodyPr wrap="square" rtlCol="0">
            <a:spAutoFit/>
          </a:bodyPr>
          <a:lstStyle/>
          <a:p>
            <a:pPr marL="285750" indent="-285750">
              <a:buFont typeface="Arial"/>
              <a:buChar char="•"/>
            </a:pPr>
            <a:r>
              <a:rPr lang="en-US" sz="1600" dirty="0"/>
              <a:t>Supports </a:t>
            </a:r>
            <a:r>
              <a:rPr lang="en-US" sz="1600" dirty="0" err="1"/>
              <a:t>Archimate</a:t>
            </a:r>
            <a:r>
              <a:rPr lang="en-US" sz="1600" dirty="0"/>
              <a:t> 3.0</a:t>
            </a:r>
          </a:p>
          <a:p>
            <a:pPr marL="285750" indent="-285750">
              <a:buFont typeface="Arial"/>
              <a:buChar char="•"/>
            </a:pPr>
            <a:r>
              <a:rPr lang="en-US" sz="1600" dirty="0"/>
              <a:t>Java-based, cross platform</a:t>
            </a:r>
          </a:p>
          <a:p>
            <a:pPr marL="285750" indent="-285750">
              <a:buFont typeface="Arial"/>
              <a:buChar char="•"/>
            </a:pPr>
            <a:r>
              <a:rPr lang="en-US" sz="1600" dirty="0"/>
              <a:t>True element/object modeling, keeps relations and attributes for all</a:t>
            </a:r>
          </a:p>
          <a:p>
            <a:pPr marL="285750" indent="-285750">
              <a:buFont typeface="Arial"/>
              <a:buChar char="•"/>
            </a:pPr>
            <a:r>
              <a:rPr lang="en-US" sz="1600" dirty="0"/>
              <a:t>Element reuse</a:t>
            </a:r>
          </a:p>
          <a:p>
            <a:pPr marL="285750" indent="-285750">
              <a:buFont typeface="Arial"/>
              <a:buChar char="•"/>
            </a:pPr>
            <a:r>
              <a:rPr lang="en-US" sz="1600" dirty="0"/>
              <a:t>Can create different element collection and views</a:t>
            </a:r>
          </a:p>
          <a:p>
            <a:pPr marL="285750" indent="-285750">
              <a:buFont typeface="Arial"/>
              <a:buChar char="•"/>
            </a:pPr>
            <a:r>
              <a:rPr lang="en-US" sz="1600" dirty="0"/>
              <a:t>Not currently multi-user (recognized the issue and developing plugins)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80" y="668573"/>
            <a:ext cx="8016240" cy="4586123"/>
          </a:xfrm>
          <a:prstGeom prst="rect">
            <a:avLst/>
          </a:prstGeom>
        </p:spPr>
      </p:pic>
    </p:spTree>
    <p:extLst>
      <p:ext uri="{BB962C8B-B14F-4D97-AF65-F5344CB8AC3E}">
        <p14:creationId xmlns:p14="http://schemas.microsoft.com/office/powerpoint/2010/main" val="781416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48</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Modeling: Eclipse</a:t>
            </a:r>
          </a:p>
        </p:txBody>
      </p:sp>
      <p:sp>
        <p:nvSpPr>
          <p:cNvPr id="2" name="TextBox 1"/>
          <p:cNvSpPr txBox="1"/>
          <p:nvPr/>
        </p:nvSpPr>
        <p:spPr>
          <a:xfrm>
            <a:off x="81280" y="4969252"/>
            <a:ext cx="7274560" cy="1569660"/>
          </a:xfrm>
          <a:prstGeom prst="rect">
            <a:avLst/>
          </a:prstGeom>
          <a:noFill/>
        </p:spPr>
        <p:txBody>
          <a:bodyPr wrap="square" rtlCol="0">
            <a:spAutoFit/>
          </a:bodyPr>
          <a:lstStyle/>
          <a:p>
            <a:pPr marL="285750" indent="-285750">
              <a:buFont typeface="Arial"/>
              <a:buChar char="•"/>
            </a:pPr>
            <a:r>
              <a:rPr lang="en-US" sz="1600" dirty="0"/>
              <a:t>Unleash the power of Eclipse</a:t>
            </a:r>
          </a:p>
          <a:p>
            <a:pPr marL="285750" indent="-285750">
              <a:buFont typeface="Arial"/>
              <a:buChar char="•"/>
            </a:pPr>
            <a:r>
              <a:rPr lang="en-US" sz="1600" dirty="0"/>
              <a:t>Core driver is system and code generation</a:t>
            </a:r>
          </a:p>
          <a:p>
            <a:pPr marL="285750" indent="-285750">
              <a:buFont typeface="Arial"/>
              <a:buChar char="•"/>
            </a:pPr>
            <a:r>
              <a:rPr lang="en-US" sz="1600" dirty="0"/>
              <a:t>Complex, terminology, UI, overwhelming feeling of despair</a:t>
            </a:r>
          </a:p>
          <a:p>
            <a:pPr marL="285750" indent="-285750">
              <a:buFont typeface="Arial"/>
              <a:buChar char="•"/>
            </a:pPr>
            <a:r>
              <a:rPr lang="en-US" sz="1600" dirty="0"/>
              <a:t>If you are “all in” for Eclipse you need to take a look</a:t>
            </a:r>
          </a:p>
          <a:p>
            <a:pPr marL="285750" indent="-285750">
              <a:buFont typeface="Arial"/>
              <a:buChar char="•"/>
            </a:pPr>
            <a:endParaRPr lang="en-US" sz="1600" dirty="0"/>
          </a:p>
          <a:p>
            <a:pPr marL="285750" indent="-285750">
              <a:buFont typeface="Arial"/>
              <a:buChar char="•"/>
            </a:pPr>
            <a:endParaRPr lang="en-US" sz="1600" dirty="0"/>
          </a:p>
        </p:txBody>
      </p:sp>
      <p:pic>
        <p:nvPicPr>
          <p:cNvPr id="4" name="Picture 3"/>
          <p:cNvPicPr>
            <a:picLocks noChangeAspect="1"/>
          </p:cNvPicPr>
          <p:nvPr/>
        </p:nvPicPr>
        <p:blipFill>
          <a:blip r:embed="rId3"/>
          <a:stretch>
            <a:fillRect/>
          </a:stretch>
        </p:blipFill>
        <p:spPr>
          <a:xfrm>
            <a:off x="327660" y="892810"/>
            <a:ext cx="3632200" cy="2451100"/>
          </a:xfrm>
          <a:prstGeom prst="rect">
            <a:avLst/>
          </a:prstGeom>
        </p:spPr>
      </p:pic>
    </p:spTree>
    <p:extLst>
      <p:ext uri="{BB962C8B-B14F-4D97-AF65-F5344CB8AC3E}">
        <p14:creationId xmlns:p14="http://schemas.microsoft.com/office/powerpoint/2010/main" val="2864939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49</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Modeling: Essentials</a:t>
            </a:r>
          </a:p>
        </p:txBody>
      </p:sp>
      <p:sp>
        <p:nvSpPr>
          <p:cNvPr id="2" name="TextBox 1"/>
          <p:cNvSpPr txBox="1"/>
          <p:nvPr/>
        </p:nvSpPr>
        <p:spPr>
          <a:xfrm>
            <a:off x="111760" y="5770880"/>
            <a:ext cx="7274560" cy="1077218"/>
          </a:xfrm>
          <a:prstGeom prst="rect">
            <a:avLst/>
          </a:prstGeom>
          <a:noFill/>
        </p:spPr>
        <p:txBody>
          <a:bodyPr wrap="square" rtlCol="0">
            <a:spAutoFit/>
          </a:bodyPr>
          <a:lstStyle/>
          <a:p>
            <a:pPr marL="285750" indent="-285750">
              <a:buFont typeface="Arial"/>
              <a:buChar char="•"/>
            </a:pPr>
            <a:r>
              <a:rPr lang="en-US" sz="1600" dirty="0"/>
              <a:t>Includes both a framework and a tools</a:t>
            </a:r>
          </a:p>
          <a:p>
            <a:pPr marL="285750" indent="-285750">
              <a:buFont typeface="Arial"/>
              <a:buChar char="•"/>
            </a:pPr>
            <a:r>
              <a:rPr lang="en-US" sz="1600" dirty="0"/>
              <a:t>The actual tool, Essential Modeler, is very complex but includes reporting, the Essential Viewer (also complex)</a:t>
            </a:r>
          </a:p>
          <a:p>
            <a:pPr marL="285750" indent="-285750">
              <a:buFont typeface="Arial"/>
              <a:buChar char="•"/>
            </a:pPr>
            <a:r>
              <a:rPr lang="en-US" sz="1600" dirty="0"/>
              <a:t>The framework concept is interesting and could be used on its own</a:t>
            </a:r>
          </a:p>
        </p:txBody>
      </p:sp>
      <p:pic>
        <p:nvPicPr>
          <p:cNvPr id="4" name="Picture 3"/>
          <p:cNvPicPr>
            <a:picLocks noChangeAspect="1"/>
          </p:cNvPicPr>
          <p:nvPr/>
        </p:nvPicPr>
        <p:blipFill>
          <a:blip r:embed="rId3"/>
          <a:stretch>
            <a:fillRect/>
          </a:stretch>
        </p:blipFill>
        <p:spPr>
          <a:xfrm>
            <a:off x="1280160" y="660448"/>
            <a:ext cx="7000240" cy="4500773"/>
          </a:xfrm>
          <a:prstGeom prst="rect">
            <a:avLst/>
          </a:prstGeom>
        </p:spPr>
      </p:pic>
    </p:spTree>
    <p:extLst>
      <p:ext uri="{BB962C8B-B14F-4D97-AF65-F5344CB8AC3E}">
        <p14:creationId xmlns:p14="http://schemas.microsoft.com/office/powerpoint/2010/main" val="3572282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5</a:t>
            </a:fld>
            <a:endParaRPr lang="en-US" dirty="0"/>
          </a:p>
        </p:txBody>
      </p:sp>
      <p:sp>
        <p:nvSpPr>
          <p:cNvPr id="6" name="Rectangle 5"/>
          <p:cNvSpPr/>
          <p:nvPr/>
        </p:nvSpPr>
        <p:spPr>
          <a:xfrm>
            <a:off x="3891279" y="229616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178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50</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Modeling: </a:t>
            </a:r>
            <a:r>
              <a:rPr lang="en-US" sz="2400" dirty="0" err="1">
                <a:solidFill>
                  <a:schemeClr val="bg1"/>
                </a:solidFill>
                <a:latin typeface="+mj-lt"/>
                <a:cs typeface="Helvetica Neue"/>
              </a:rPr>
              <a:t>Sparx</a:t>
            </a:r>
            <a:r>
              <a:rPr lang="en-US" sz="2400" dirty="0">
                <a:solidFill>
                  <a:schemeClr val="bg1"/>
                </a:solidFill>
                <a:latin typeface="+mj-lt"/>
                <a:cs typeface="Helvetica Neue"/>
              </a:rPr>
              <a:t> Enterprise Architect (Honorable Mention)</a:t>
            </a:r>
          </a:p>
        </p:txBody>
      </p:sp>
      <p:sp>
        <p:nvSpPr>
          <p:cNvPr id="2" name="TextBox 1"/>
          <p:cNvSpPr txBox="1"/>
          <p:nvPr/>
        </p:nvSpPr>
        <p:spPr>
          <a:xfrm>
            <a:off x="111760" y="5770880"/>
            <a:ext cx="8575040" cy="1077218"/>
          </a:xfrm>
          <a:prstGeom prst="rect">
            <a:avLst/>
          </a:prstGeom>
          <a:noFill/>
        </p:spPr>
        <p:txBody>
          <a:bodyPr wrap="square" rtlCol="0">
            <a:spAutoFit/>
          </a:bodyPr>
          <a:lstStyle/>
          <a:p>
            <a:pPr marL="285750" indent="-285750">
              <a:buFont typeface="Arial"/>
              <a:buChar char="•"/>
            </a:pPr>
            <a:r>
              <a:rPr lang="en-US" sz="1600" dirty="0"/>
              <a:t>Top of the line drawing app</a:t>
            </a:r>
          </a:p>
          <a:p>
            <a:pPr marL="285750" indent="-285750">
              <a:buFont typeface="Arial"/>
              <a:buChar char="•"/>
            </a:pPr>
            <a:r>
              <a:rPr lang="en-US" sz="1600" dirty="0"/>
              <a:t>Low end model is very capable and less than $200</a:t>
            </a:r>
          </a:p>
          <a:p>
            <a:pPr marL="285750" indent="-285750">
              <a:buFont typeface="Arial"/>
              <a:buChar char="•"/>
            </a:pPr>
            <a:r>
              <a:rPr lang="en-US" sz="1600" dirty="0"/>
              <a:t>Supports many frameworks including TOGAF, </a:t>
            </a:r>
            <a:r>
              <a:rPr lang="en-US" sz="1600" dirty="0" err="1"/>
              <a:t>Zachman</a:t>
            </a:r>
            <a:r>
              <a:rPr lang="en-US" sz="1600" dirty="0"/>
              <a:t>, </a:t>
            </a:r>
            <a:r>
              <a:rPr lang="en-US" sz="1600" dirty="0" err="1"/>
              <a:t>Archimate</a:t>
            </a:r>
            <a:r>
              <a:rPr lang="en-US" sz="1600" dirty="0"/>
              <a:t>, UML</a:t>
            </a:r>
          </a:p>
          <a:p>
            <a:pPr marL="285750" indent="-285750">
              <a:buFont typeface="Arial"/>
              <a:buChar char="•"/>
            </a:pPr>
            <a:r>
              <a:rPr lang="en-US" sz="1600" dirty="0"/>
              <a:t>Best documentation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6259"/>
            <a:ext cx="9144000" cy="5121425"/>
          </a:xfrm>
          <a:prstGeom prst="rect">
            <a:avLst/>
          </a:prstGeom>
        </p:spPr>
      </p:pic>
    </p:spTree>
    <p:extLst>
      <p:ext uri="{BB962C8B-B14F-4D97-AF65-F5344CB8AC3E}">
        <p14:creationId xmlns:p14="http://schemas.microsoft.com/office/powerpoint/2010/main" val="464757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51</a:t>
            </a:fld>
            <a:endParaRPr lang="en-US" dirty="0"/>
          </a:p>
        </p:txBody>
      </p:sp>
      <p:sp>
        <p:nvSpPr>
          <p:cNvPr id="83" name="TextBox 82"/>
          <p:cNvSpPr txBox="1"/>
          <p:nvPr/>
        </p:nvSpPr>
        <p:spPr>
          <a:xfrm>
            <a:off x="0" y="-10072"/>
            <a:ext cx="9144000" cy="646331"/>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2400" dirty="0">
                <a:solidFill>
                  <a:schemeClr val="bg1"/>
                </a:solidFill>
                <a:latin typeface="+mj-lt"/>
                <a:cs typeface="Helvetica Neue"/>
              </a:rPr>
              <a:t>REFERENCES</a:t>
            </a:r>
          </a:p>
        </p:txBody>
      </p:sp>
      <p:sp>
        <p:nvSpPr>
          <p:cNvPr id="5" name="Rectangle 4"/>
          <p:cNvSpPr/>
          <p:nvPr/>
        </p:nvSpPr>
        <p:spPr>
          <a:xfrm>
            <a:off x="0" y="671690"/>
            <a:ext cx="8182385" cy="4832092"/>
          </a:xfrm>
          <a:prstGeom prst="rect">
            <a:avLst/>
          </a:prstGeom>
        </p:spPr>
        <p:txBody>
          <a:bodyPr wrap="square" anchor="t">
            <a:spAutoFit/>
          </a:bodyPr>
          <a:lstStyle/>
          <a:p>
            <a:r>
              <a:rPr lang="en-US" sz="1400" b="1" dirty="0"/>
              <a:t>Framework/Languages</a:t>
            </a:r>
          </a:p>
          <a:p>
            <a:pPr marL="742950" lvl="1" indent="-285750">
              <a:buFont typeface="Arial"/>
              <a:buChar char="•"/>
            </a:pPr>
            <a:r>
              <a:rPr lang="en-US" sz="1400" dirty="0" err="1"/>
              <a:t>Archimate</a:t>
            </a:r>
            <a:endParaRPr lang="en-US" sz="1400" dirty="0"/>
          </a:p>
          <a:p>
            <a:pPr marL="1200150" lvl="2" indent="-285750">
              <a:buFont typeface="Arial"/>
              <a:buChar char="•"/>
            </a:pPr>
            <a:r>
              <a:rPr lang="en-US" sz="1400" dirty="0">
                <a:hlinkClick r:id="rId3"/>
              </a:rPr>
              <a:t>http://pubs.opengroup.org/architecture/archimate3-doc/</a:t>
            </a:r>
            <a:endParaRPr lang="en-US" sz="1400" dirty="0"/>
          </a:p>
          <a:p>
            <a:pPr marL="742950" lvl="1" indent="-285750">
              <a:buFont typeface="Arial"/>
              <a:buChar char="•"/>
            </a:pPr>
            <a:r>
              <a:rPr lang="en-US" sz="1400" dirty="0"/>
              <a:t>C4</a:t>
            </a:r>
          </a:p>
          <a:p>
            <a:pPr marL="1200150" lvl="2" indent="-285750">
              <a:buFont typeface="Arial"/>
              <a:buChar char="•"/>
            </a:pPr>
            <a:r>
              <a:rPr lang="en-US" sz="1400" dirty="0">
                <a:hlinkClick r:id="rId4"/>
              </a:rPr>
              <a:t>http://www.codingthearchitecture.com/</a:t>
            </a:r>
            <a:endParaRPr lang="en-US" sz="1400" dirty="0"/>
          </a:p>
          <a:p>
            <a:pPr marL="742950" lvl="1" indent="-285750">
              <a:buFont typeface="Arial"/>
              <a:buChar char="•"/>
            </a:pPr>
            <a:r>
              <a:rPr lang="en-US" sz="1400" dirty="0"/>
              <a:t>GML</a:t>
            </a:r>
          </a:p>
          <a:p>
            <a:pPr marL="1200150" lvl="2" indent="-285750">
              <a:buFont typeface="Arial"/>
              <a:buChar char="•"/>
            </a:pPr>
            <a:r>
              <a:rPr lang="en-US" sz="1400" dirty="0">
                <a:hlinkClick r:id="rId5"/>
              </a:rPr>
              <a:t>http://wiki.c2.com/?GalacticModelingLanguage</a:t>
            </a:r>
            <a:endParaRPr lang="en-US" sz="1400" dirty="0"/>
          </a:p>
          <a:p>
            <a:pPr marL="742950" lvl="1" indent="-285750">
              <a:buFont typeface="Arial"/>
              <a:buChar char="•"/>
            </a:pPr>
            <a:r>
              <a:rPr lang="en-US" sz="1400" dirty="0"/>
              <a:t>UML</a:t>
            </a:r>
          </a:p>
          <a:p>
            <a:pPr marL="1200150" lvl="2" indent="-285750">
              <a:buFont typeface="Arial"/>
              <a:buChar char="•"/>
            </a:pPr>
            <a:r>
              <a:rPr lang="en-US" sz="1400" dirty="0">
                <a:hlinkClick r:id="rId6"/>
              </a:rPr>
              <a:t>http://www.uml.org/</a:t>
            </a:r>
            <a:endParaRPr lang="en-US" sz="1400" dirty="0"/>
          </a:p>
          <a:p>
            <a:pPr lvl="2"/>
            <a:endParaRPr lang="en-US" sz="1400" b="1" dirty="0"/>
          </a:p>
          <a:p>
            <a:r>
              <a:rPr lang="en-US" sz="1400" b="1" dirty="0"/>
              <a:t>Tools</a:t>
            </a:r>
          </a:p>
          <a:p>
            <a:pPr marL="742950" lvl="1" indent="-285750">
              <a:buFont typeface="Arial"/>
              <a:buChar char="•"/>
            </a:pPr>
            <a:r>
              <a:rPr lang="en-US" sz="1400" dirty="0"/>
              <a:t>Eclipse</a:t>
            </a:r>
          </a:p>
          <a:p>
            <a:pPr marL="1200150" lvl="2" indent="-285750">
              <a:buFont typeface="Arial"/>
              <a:buChar char="•"/>
            </a:pPr>
            <a:r>
              <a:rPr lang="en-US" sz="1400" dirty="0"/>
              <a:t>https://</a:t>
            </a:r>
            <a:r>
              <a:rPr lang="en-US" sz="1400" dirty="0" err="1"/>
              <a:t>eclipse.org</a:t>
            </a:r>
            <a:r>
              <a:rPr lang="en-US" sz="1400" dirty="0"/>
              <a:t>/modeling/</a:t>
            </a:r>
          </a:p>
          <a:p>
            <a:pPr marL="742950" lvl="1" indent="-285750">
              <a:buFont typeface="Arial"/>
              <a:buChar char="•"/>
            </a:pPr>
            <a:r>
              <a:rPr lang="en-US" sz="1400" dirty="0"/>
              <a:t>Essentials</a:t>
            </a:r>
          </a:p>
          <a:p>
            <a:pPr marL="1200150" lvl="2" indent="-285750">
              <a:buFont typeface="Arial"/>
              <a:buChar char="•"/>
            </a:pPr>
            <a:r>
              <a:rPr lang="en-US" sz="1400" dirty="0">
                <a:hlinkClick r:id="rId7"/>
              </a:rPr>
              <a:t>https://www.enterprise-architecture.org/home.php</a:t>
            </a:r>
            <a:endParaRPr lang="en-US" sz="1400" dirty="0"/>
          </a:p>
          <a:p>
            <a:pPr marL="742950" lvl="1" indent="-285750">
              <a:buFont typeface="Arial"/>
              <a:buChar char="•"/>
            </a:pPr>
            <a:r>
              <a:rPr lang="en-US" sz="1400" dirty="0"/>
              <a:t>Plant UML</a:t>
            </a:r>
          </a:p>
          <a:p>
            <a:pPr marL="1200150" lvl="2" indent="-285750">
              <a:buFont typeface="Arial"/>
              <a:buChar char="•"/>
            </a:pPr>
            <a:r>
              <a:rPr lang="en-US" sz="1400" dirty="0">
                <a:hlinkClick r:id="rId8"/>
              </a:rPr>
              <a:t>http://plantuml.com/</a:t>
            </a:r>
            <a:endParaRPr lang="en-US" sz="1400" dirty="0"/>
          </a:p>
          <a:p>
            <a:pPr marL="742950" lvl="1" indent="-285750">
              <a:buFont typeface="Arial"/>
              <a:buChar char="•"/>
            </a:pPr>
            <a:r>
              <a:rPr lang="en-US" sz="1400" dirty="0" err="1"/>
              <a:t>Sparx</a:t>
            </a:r>
            <a:endParaRPr lang="en-US" sz="1400" dirty="0"/>
          </a:p>
          <a:p>
            <a:pPr marL="1200150" lvl="2" indent="-285750">
              <a:buFont typeface="Arial"/>
              <a:buChar char="•"/>
            </a:pPr>
            <a:r>
              <a:rPr lang="en-US" sz="1400" dirty="0">
                <a:hlinkClick r:id="rId9"/>
              </a:rPr>
              <a:t>http://www.sparxsystems.com/</a:t>
            </a:r>
            <a:endParaRPr lang="en-US" sz="1400" dirty="0"/>
          </a:p>
          <a:p>
            <a:pPr marL="742950" lvl="1" indent="-285750">
              <a:buFont typeface="Arial"/>
              <a:buChar char="•"/>
            </a:pPr>
            <a:r>
              <a:rPr lang="en-US" sz="1400" dirty="0"/>
              <a:t>Visio</a:t>
            </a:r>
          </a:p>
          <a:p>
            <a:pPr marL="1200150" lvl="2" indent="-285750">
              <a:buFont typeface="Arial"/>
              <a:buChar char="•"/>
            </a:pPr>
            <a:r>
              <a:rPr lang="en-US" sz="1400" dirty="0">
                <a:hlinkClick r:id="rId10"/>
              </a:rPr>
              <a:t>https://products.office.com/en-us/visio/flowchart-software?tab=tabs-1</a:t>
            </a:r>
            <a:endParaRPr lang="en-US" sz="1400" dirty="0"/>
          </a:p>
          <a:p>
            <a:pPr marL="1200150" lvl="2" indent="-285750">
              <a:buFont typeface="Arial"/>
              <a:buChar char="•"/>
            </a:pPr>
            <a:endParaRPr lang="en-US" sz="1400" dirty="0"/>
          </a:p>
        </p:txBody>
      </p:sp>
    </p:spTree>
    <p:extLst>
      <p:ext uri="{BB962C8B-B14F-4D97-AF65-F5344CB8AC3E}">
        <p14:creationId xmlns:p14="http://schemas.microsoft.com/office/powerpoint/2010/main" val="29414414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52</a:t>
            </a:fld>
            <a:endParaRPr lang="en-US" dirty="0"/>
          </a:p>
        </p:txBody>
      </p:sp>
      <p:pic>
        <p:nvPicPr>
          <p:cNvPr id="4" name="Picture 3" descr="SC_TwitLogoLg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54851"/>
            <a:ext cx="5609673" cy="1918829"/>
          </a:xfrm>
          <a:prstGeom prst="rect">
            <a:avLst/>
          </a:prstGeom>
        </p:spPr>
      </p:pic>
      <p:sp>
        <p:nvSpPr>
          <p:cNvPr id="7" name="TextBox 6"/>
          <p:cNvSpPr txBox="1"/>
          <p:nvPr/>
        </p:nvSpPr>
        <p:spPr>
          <a:xfrm>
            <a:off x="410752" y="5960789"/>
            <a:ext cx="3879025" cy="830997"/>
          </a:xfrm>
          <a:prstGeom prst="rect">
            <a:avLst/>
          </a:prstGeom>
          <a:noFill/>
        </p:spPr>
        <p:txBody>
          <a:bodyPr wrap="square" rtlCol="0">
            <a:spAutoFit/>
          </a:bodyPr>
          <a:lstStyle/>
          <a:p>
            <a:r>
              <a:rPr lang="en-US" sz="1600" dirty="0">
                <a:cs typeface="Helvetica Neue"/>
              </a:rPr>
              <a:t>Ron Parker </a:t>
            </a:r>
          </a:p>
          <a:p>
            <a:r>
              <a:rPr lang="en-US" sz="1600" dirty="0">
                <a:cs typeface="Helvetica Neue"/>
              </a:rPr>
              <a:t>@</a:t>
            </a:r>
            <a:r>
              <a:rPr lang="en-US" sz="1600" dirty="0" err="1">
                <a:cs typeface="Helvetica Neue"/>
              </a:rPr>
              <a:t>scmunk</a:t>
            </a:r>
            <a:endParaRPr lang="en-US" sz="1600" dirty="0">
              <a:cs typeface="Helvetica Neue"/>
            </a:endParaRPr>
          </a:p>
          <a:p>
            <a:r>
              <a:rPr lang="en-US" sz="1600" dirty="0">
                <a:cs typeface="Helvetica Neue"/>
              </a:rPr>
              <a:t>http://</a:t>
            </a:r>
            <a:r>
              <a:rPr lang="en-US" sz="1600" dirty="0" err="1">
                <a:cs typeface="Helvetica Neue"/>
              </a:rPr>
              <a:t>www.secretchipmunk.com</a:t>
            </a:r>
            <a:endParaRPr lang="en-US" sz="1600" dirty="0">
              <a:cs typeface="Helvetica Neue"/>
            </a:endParaRPr>
          </a:p>
        </p:txBody>
      </p:sp>
      <p:sp>
        <p:nvSpPr>
          <p:cNvPr id="6" name="TextBox 5"/>
          <p:cNvSpPr txBox="1"/>
          <p:nvPr/>
        </p:nvSpPr>
        <p:spPr>
          <a:xfrm>
            <a:off x="0" y="2565710"/>
            <a:ext cx="9144000" cy="1200329"/>
          </a:xfrm>
          <a:prstGeom prst="rect">
            <a:avLst/>
          </a:prstGeom>
        </p:spPr>
        <p:txBody>
          <a:bodyPr wrap="square" rtlCol="0">
            <a:spAutoFit/>
          </a:bodyPr>
          <a:lstStyle/>
          <a:p>
            <a:pPr algn="ctr"/>
            <a:r>
              <a:rPr lang="en-US" sz="7200" dirty="0">
                <a:cs typeface="Helvetica Neue"/>
              </a:rPr>
              <a:t>Thanks!</a:t>
            </a:r>
          </a:p>
        </p:txBody>
      </p:sp>
      <p:sp>
        <p:nvSpPr>
          <p:cNvPr id="9" name="TextBox 8"/>
          <p:cNvSpPr txBox="1"/>
          <p:nvPr/>
        </p:nvSpPr>
        <p:spPr>
          <a:xfrm>
            <a:off x="0" y="1032821"/>
            <a:ext cx="8964707" cy="800219"/>
          </a:xfrm>
          <a:prstGeom prst="rect">
            <a:avLst/>
          </a:prstGeom>
          <a:noFill/>
        </p:spPr>
        <p:txBody>
          <a:bodyPr wrap="square" rtlCol="0">
            <a:spAutoFit/>
          </a:bodyPr>
          <a:lstStyle/>
          <a:p>
            <a:endParaRPr lang="en-US" sz="1400" dirty="0">
              <a:latin typeface="+mj-lt"/>
              <a:cs typeface="Helvetica Neue"/>
            </a:endParaRPr>
          </a:p>
          <a:p>
            <a:r>
              <a:rPr lang="en-US" sz="3200" dirty="0">
                <a:latin typeface="+mj-lt"/>
                <a:cs typeface="Helvetica Neue"/>
              </a:rPr>
              <a:t>300 seconds to free architecture</a:t>
            </a:r>
          </a:p>
        </p:txBody>
      </p:sp>
      <p:sp>
        <p:nvSpPr>
          <p:cNvPr id="11" name="TextBox 10"/>
          <p:cNvSpPr txBox="1"/>
          <p:nvPr/>
        </p:nvSpPr>
        <p:spPr>
          <a:xfrm>
            <a:off x="0" y="0"/>
            <a:ext cx="9144000" cy="928459"/>
          </a:xfrm>
          <a:prstGeom prst="rect">
            <a:avLst/>
          </a:prstGeom>
          <a:solidFill>
            <a:schemeClr val="accent3">
              <a:lumMod val="50000"/>
            </a:schemeClr>
          </a:solidFill>
        </p:spPr>
        <p:txBody>
          <a:bodyPr wrap="square" rtlCol="0">
            <a:spAutoFit/>
          </a:bodyPr>
          <a:lstStyle/>
          <a:p>
            <a:endParaRPr lang="en-US" sz="1400" dirty="0">
              <a:latin typeface="+mj-lt"/>
              <a:cs typeface="Helvetica Neue"/>
            </a:endParaRPr>
          </a:p>
          <a:p>
            <a:pPr>
              <a:lnSpc>
                <a:spcPct val="90000"/>
              </a:lnSpc>
            </a:pPr>
            <a:r>
              <a:rPr lang="en-US" sz="4400" dirty="0">
                <a:solidFill>
                  <a:schemeClr val="bg1"/>
                </a:solidFill>
                <a:latin typeface="+mj-lt"/>
                <a:cs typeface="Helvetica Neue"/>
              </a:rPr>
              <a:t>Ready, Set, Architect!</a:t>
            </a:r>
          </a:p>
        </p:txBody>
      </p:sp>
    </p:spTree>
    <p:extLst>
      <p:ext uri="{BB962C8B-B14F-4D97-AF65-F5344CB8AC3E}">
        <p14:creationId xmlns:p14="http://schemas.microsoft.com/office/powerpoint/2010/main" val="2080919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6</a:t>
            </a:fld>
            <a:endParaRPr lang="en-US" dirty="0"/>
          </a:p>
        </p:txBody>
      </p:sp>
      <p:sp>
        <p:nvSpPr>
          <p:cNvPr id="5" name="Rectangle 4"/>
          <p:cNvSpPr/>
          <p:nvPr/>
        </p:nvSpPr>
        <p:spPr>
          <a:xfrm>
            <a:off x="1869439" y="229616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75679" y="229616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15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7</a:t>
            </a:fld>
            <a:endParaRPr lang="en-US" dirty="0"/>
          </a:p>
        </p:txBody>
      </p:sp>
      <p:cxnSp>
        <p:nvCxnSpPr>
          <p:cNvPr id="5" name="Straight Connector 4"/>
          <p:cNvCxnSpPr/>
          <p:nvPr/>
        </p:nvCxnSpPr>
        <p:spPr>
          <a:xfrm>
            <a:off x="3342640" y="3134360"/>
            <a:ext cx="2661920"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91545" y="243332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Client</a:t>
            </a:r>
          </a:p>
        </p:txBody>
      </p:sp>
      <p:sp>
        <p:nvSpPr>
          <p:cNvPr id="9" name="Rectangle 8"/>
          <p:cNvSpPr/>
          <p:nvPr/>
        </p:nvSpPr>
        <p:spPr>
          <a:xfrm>
            <a:off x="6025065" y="243332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Server</a:t>
            </a:r>
          </a:p>
        </p:txBody>
      </p:sp>
    </p:spTree>
    <p:extLst>
      <p:ext uri="{BB962C8B-B14F-4D97-AF65-F5344CB8AC3E}">
        <p14:creationId xmlns:p14="http://schemas.microsoft.com/office/powerpoint/2010/main" val="1080197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8</a:t>
            </a:fld>
            <a:endParaRPr lang="en-US" dirty="0"/>
          </a:p>
        </p:txBody>
      </p:sp>
      <p:cxnSp>
        <p:nvCxnSpPr>
          <p:cNvPr id="5" name="Straight Connector 4"/>
          <p:cNvCxnSpPr/>
          <p:nvPr/>
        </p:nvCxnSpPr>
        <p:spPr>
          <a:xfrm>
            <a:off x="3342640" y="3134360"/>
            <a:ext cx="2661920"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91545" y="243332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Client</a:t>
            </a:r>
          </a:p>
        </p:txBody>
      </p:sp>
      <p:sp>
        <p:nvSpPr>
          <p:cNvPr id="9" name="Rectangle 8"/>
          <p:cNvSpPr/>
          <p:nvPr/>
        </p:nvSpPr>
        <p:spPr>
          <a:xfrm>
            <a:off x="6025065" y="243332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Server</a:t>
            </a:r>
          </a:p>
        </p:txBody>
      </p:sp>
      <p:sp>
        <p:nvSpPr>
          <p:cNvPr id="6" name="Rectangle 5"/>
          <p:cNvSpPr/>
          <p:nvPr/>
        </p:nvSpPr>
        <p:spPr>
          <a:xfrm>
            <a:off x="6004745" y="429260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Server</a:t>
            </a:r>
          </a:p>
        </p:txBody>
      </p:sp>
    </p:spTree>
    <p:extLst>
      <p:ext uri="{BB962C8B-B14F-4D97-AF65-F5344CB8AC3E}">
        <p14:creationId xmlns:p14="http://schemas.microsoft.com/office/powerpoint/2010/main" val="147871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B3D16A-954B-4039-B02D-4F77AF210AA0}" type="slidenum">
              <a:rPr lang="en-US" smtClean="0"/>
              <a:pPr/>
              <a:t>9</a:t>
            </a:fld>
            <a:endParaRPr lang="en-US" dirty="0"/>
          </a:p>
        </p:txBody>
      </p:sp>
      <p:cxnSp>
        <p:nvCxnSpPr>
          <p:cNvPr id="5" name="Straight Connector 4"/>
          <p:cNvCxnSpPr>
            <a:endCxn id="6" idx="1"/>
          </p:cNvCxnSpPr>
          <p:nvPr/>
        </p:nvCxnSpPr>
        <p:spPr>
          <a:xfrm>
            <a:off x="3342640" y="3134360"/>
            <a:ext cx="2662105" cy="185928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91545" y="243332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Client</a:t>
            </a:r>
          </a:p>
        </p:txBody>
      </p:sp>
      <p:sp>
        <p:nvSpPr>
          <p:cNvPr id="9" name="Rectangle 8"/>
          <p:cNvSpPr/>
          <p:nvPr/>
        </p:nvSpPr>
        <p:spPr>
          <a:xfrm>
            <a:off x="6025065" y="243332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Server</a:t>
            </a:r>
          </a:p>
        </p:txBody>
      </p:sp>
      <p:sp>
        <p:nvSpPr>
          <p:cNvPr id="6" name="Rectangle 5"/>
          <p:cNvSpPr/>
          <p:nvPr/>
        </p:nvSpPr>
        <p:spPr>
          <a:xfrm>
            <a:off x="6004745" y="4292600"/>
            <a:ext cx="1351095" cy="14020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rPr>
              <a:t>ClickChat</a:t>
            </a:r>
            <a:r>
              <a:rPr lang="en-US" dirty="0">
                <a:solidFill>
                  <a:srgbClr val="000000"/>
                </a:solidFill>
              </a:rPr>
              <a:t> App Server</a:t>
            </a:r>
          </a:p>
        </p:txBody>
      </p:sp>
    </p:spTree>
    <p:extLst>
      <p:ext uri="{BB962C8B-B14F-4D97-AF65-F5344CB8AC3E}">
        <p14:creationId xmlns:p14="http://schemas.microsoft.com/office/powerpoint/2010/main" val="4038897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Unum PPT Template</Template>
  <TotalTime>16777</TotalTime>
  <Words>1971</Words>
  <Application>Microsoft Office PowerPoint</Application>
  <PresentationFormat>On-screen Show (4:3)</PresentationFormat>
  <Paragraphs>560</Paragraphs>
  <Slides>52</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Century Gothic</vt:lpstr>
      <vt:lpstr>Courier New</vt:lpstr>
      <vt:lpstr>Helvetica Neue</vt:lpstr>
      <vt:lpstr>Verdana</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  main title</dc:title>
  <dc:creator>Unum Group</dc:creator>
  <cp:lastModifiedBy>Parker, Ron</cp:lastModifiedBy>
  <cp:revision>876</cp:revision>
  <dcterms:created xsi:type="dcterms:W3CDTF">2012-01-16T20:14:32Z</dcterms:created>
  <dcterms:modified xsi:type="dcterms:W3CDTF">2017-07-20T12:43:17Z</dcterms:modified>
</cp:coreProperties>
</file>