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7" r:id="rId1"/>
  </p:sldMasterIdLst>
  <p:notesMasterIdLst>
    <p:notesMasterId r:id="rId72"/>
  </p:notesMasterIdLst>
  <p:handoutMasterIdLst>
    <p:handoutMasterId r:id="rId73"/>
  </p:handoutMasterIdLst>
  <p:sldIdLst>
    <p:sldId id="429" r:id="rId2"/>
    <p:sldId id="447" r:id="rId3"/>
    <p:sldId id="450" r:id="rId4"/>
    <p:sldId id="451" r:id="rId5"/>
    <p:sldId id="443" r:id="rId6"/>
    <p:sldId id="445" r:id="rId7"/>
    <p:sldId id="448" r:id="rId8"/>
    <p:sldId id="486" r:id="rId9"/>
    <p:sldId id="449" r:id="rId10"/>
    <p:sldId id="457" r:id="rId11"/>
    <p:sldId id="446" r:id="rId12"/>
    <p:sldId id="453" r:id="rId13"/>
    <p:sldId id="454" r:id="rId14"/>
    <p:sldId id="455" r:id="rId15"/>
    <p:sldId id="347" r:id="rId16"/>
    <p:sldId id="458" r:id="rId17"/>
    <p:sldId id="430" r:id="rId18"/>
    <p:sldId id="488" r:id="rId19"/>
    <p:sldId id="468" r:id="rId20"/>
    <p:sldId id="469" r:id="rId21"/>
    <p:sldId id="490" r:id="rId22"/>
    <p:sldId id="516" r:id="rId23"/>
    <p:sldId id="470" r:id="rId24"/>
    <p:sldId id="473" r:id="rId25"/>
    <p:sldId id="529" r:id="rId26"/>
    <p:sldId id="472" r:id="rId27"/>
    <p:sldId id="527" r:id="rId28"/>
    <p:sldId id="438" r:id="rId29"/>
    <p:sldId id="461" r:id="rId30"/>
    <p:sldId id="475" r:id="rId31"/>
    <p:sldId id="462" r:id="rId32"/>
    <p:sldId id="463" r:id="rId33"/>
    <p:sldId id="466" r:id="rId34"/>
    <p:sldId id="476" r:id="rId35"/>
    <p:sldId id="477" r:id="rId36"/>
    <p:sldId id="485" r:id="rId37"/>
    <p:sldId id="478" r:id="rId38"/>
    <p:sldId id="471" r:id="rId39"/>
    <p:sldId id="484" r:id="rId40"/>
    <p:sldId id="528" r:id="rId41"/>
    <p:sldId id="481" r:id="rId42"/>
    <p:sldId id="483" r:id="rId43"/>
    <p:sldId id="517" r:id="rId44"/>
    <p:sldId id="480" r:id="rId45"/>
    <p:sldId id="479" r:id="rId46"/>
    <p:sldId id="496" r:id="rId47"/>
    <p:sldId id="498" r:id="rId48"/>
    <p:sldId id="497" r:id="rId49"/>
    <p:sldId id="500" r:id="rId50"/>
    <p:sldId id="530" r:id="rId51"/>
    <p:sldId id="502" r:id="rId52"/>
    <p:sldId id="505" r:id="rId53"/>
    <p:sldId id="526" r:id="rId54"/>
    <p:sldId id="518" r:id="rId55"/>
    <p:sldId id="511" r:id="rId56"/>
    <p:sldId id="523" r:id="rId57"/>
    <p:sldId id="514" r:id="rId58"/>
    <p:sldId id="506" r:id="rId59"/>
    <p:sldId id="525" r:id="rId60"/>
    <p:sldId id="504" r:id="rId61"/>
    <p:sldId id="507" r:id="rId62"/>
    <p:sldId id="509" r:id="rId63"/>
    <p:sldId id="510" r:id="rId64"/>
    <p:sldId id="524" r:id="rId65"/>
    <p:sldId id="493" r:id="rId66"/>
    <p:sldId id="512" r:id="rId67"/>
    <p:sldId id="513" r:id="rId68"/>
    <p:sldId id="519" r:id="rId69"/>
    <p:sldId id="520" r:id="rId70"/>
    <p:sldId id="309" r:id="rId71"/>
  </p:sldIdLst>
  <p:sldSz cx="9144000" cy="6858000" type="screen4x3"/>
  <p:notesSz cx="7099300" cy="9347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766">
          <p15:clr>
            <a:srgbClr val="A4A3A4"/>
          </p15:clr>
        </p15:guide>
        <p15:guide id="2" pos="25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944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006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945" autoAdjust="0"/>
    <p:restoredTop sz="99649" autoAdjust="0"/>
  </p:normalViewPr>
  <p:slideViewPr>
    <p:cSldViewPr snapToGrid="0" showGuides="1">
      <p:cViewPr>
        <p:scale>
          <a:sx n="85" d="100"/>
          <a:sy n="85" d="100"/>
        </p:scale>
        <p:origin x="-1400" y="-440"/>
      </p:cViewPr>
      <p:guideLst>
        <p:guide orient="horz" pos="766"/>
        <p:guide pos="25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howGuides="1">
      <p:cViewPr varScale="1">
        <p:scale>
          <a:sx n="58" d="100"/>
          <a:sy n="58" d="100"/>
        </p:scale>
        <p:origin x="-1380" y="-102"/>
      </p:cViewPr>
      <p:guideLst>
        <p:guide orient="horz" pos="2944"/>
        <p:guide pos="2236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73" Type="http://schemas.openxmlformats.org/officeDocument/2006/relationships/handoutMaster" Target="handoutMasters/handoutMaster1.xml"/><Relationship Id="rId74" Type="http://schemas.openxmlformats.org/officeDocument/2006/relationships/printerSettings" Target="printerSettings/printerSettings1.bin"/><Relationship Id="rId75" Type="http://schemas.openxmlformats.org/officeDocument/2006/relationships/presProps" Target="presProps.xml"/><Relationship Id="rId76" Type="http://schemas.openxmlformats.org/officeDocument/2006/relationships/viewProps" Target="viewProps.xml"/><Relationship Id="rId77" Type="http://schemas.openxmlformats.org/officeDocument/2006/relationships/theme" Target="theme/theme1.xml"/><Relationship Id="rId78" Type="http://schemas.openxmlformats.org/officeDocument/2006/relationships/tableStyles" Target="tableStyles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F64BA43-08C6-354D-9594-46D454747261}" type="doc">
      <dgm:prSet loTypeId="urn:microsoft.com/office/officeart/2005/8/layout/orgChart1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2378796-41AD-7440-9D85-D7E6D07BD7ED}">
      <dgm:prSet phldrT="[Text]"/>
      <dgm:spPr/>
      <dgm:t>
        <a:bodyPr/>
        <a:lstStyle/>
        <a:p>
          <a:r>
            <a:rPr lang="en-US" dirty="0" smtClean="0"/>
            <a:t>Joes</a:t>
          </a:r>
          <a:endParaRPr lang="en-US" dirty="0"/>
        </a:p>
      </dgm:t>
    </dgm:pt>
    <dgm:pt modelId="{C34FAA58-53F0-F34D-98D3-4DA5AC6AAA8C}" type="parTrans" cxnId="{5B358984-1111-514D-9BBC-BC2854075575}">
      <dgm:prSet/>
      <dgm:spPr/>
      <dgm:t>
        <a:bodyPr/>
        <a:lstStyle/>
        <a:p>
          <a:endParaRPr lang="en-US"/>
        </a:p>
      </dgm:t>
    </dgm:pt>
    <dgm:pt modelId="{16E4D4A3-2EA7-EA48-B01B-FDEB3EDE9B82}" type="sibTrans" cxnId="{5B358984-1111-514D-9BBC-BC2854075575}">
      <dgm:prSet/>
      <dgm:spPr/>
      <dgm:t>
        <a:bodyPr/>
        <a:lstStyle/>
        <a:p>
          <a:endParaRPr lang="en-US"/>
        </a:p>
      </dgm:t>
    </dgm:pt>
    <dgm:pt modelId="{FEC8120D-2524-E444-A0E0-5CB59D8299D3}">
      <dgm:prSet phldrT="[Text]"/>
      <dgm:spPr/>
      <dgm:t>
        <a:bodyPr/>
        <a:lstStyle/>
        <a:p>
          <a:r>
            <a:rPr lang="en-US" dirty="0" smtClean="0"/>
            <a:t>People</a:t>
          </a:r>
          <a:endParaRPr lang="en-US" dirty="0"/>
        </a:p>
      </dgm:t>
    </dgm:pt>
    <dgm:pt modelId="{A24F8D27-1526-3F4F-BDBD-BD00D2FC6558}" type="parTrans" cxnId="{CF42FAE9-F2F8-874C-B121-CA3E83583ADE}">
      <dgm:prSet/>
      <dgm:spPr/>
      <dgm:t>
        <a:bodyPr/>
        <a:lstStyle/>
        <a:p>
          <a:endParaRPr lang="en-US"/>
        </a:p>
      </dgm:t>
    </dgm:pt>
    <dgm:pt modelId="{1FF97827-00A0-364F-B735-13B409C51509}" type="sibTrans" cxnId="{CF42FAE9-F2F8-874C-B121-CA3E83583ADE}">
      <dgm:prSet/>
      <dgm:spPr/>
      <dgm:t>
        <a:bodyPr/>
        <a:lstStyle/>
        <a:p>
          <a:endParaRPr lang="en-US"/>
        </a:p>
      </dgm:t>
    </dgm:pt>
    <dgm:pt modelId="{6CA4BDA3-226C-B846-853C-19B130354CD2}">
      <dgm:prSet phldrT="[Text]"/>
      <dgm:spPr/>
      <dgm:t>
        <a:bodyPr/>
        <a:lstStyle/>
        <a:p>
          <a:r>
            <a:rPr lang="en-US" dirty="0" smtClean="0"/>
            <a:t>Groups</a:t>
          </a:r>
          <a:endParaRPr lang="en-US" dirty="0"/>
        </a:p>
      </dgm:t>
    </dgm:pt>
    <dgm:pt modelId="{E4F848E4-CC79-F24B-81BA-3B3C3730220E}" type="parTrans" cxnId="{4568DFF9-B656-9047-974B-F4E79630F29E}">
      <dgm:prSet/>
      <dgm:spPr/>
      <dgm:t>
        <a:bodyPr/>
        <a:lstStyle/>
        <a:p>
          <a:endParaRPr lang="en-US"/>
        </a:p>
      </dgm:t>
    </dgm:pt>
    <dgm:pt modelId="{482B77C2-20F1-7345-922E-DA121F0A6082}" type="sibTrans" cxnId="{4568DFF9-B656-9047-974B-F4E79630F29E}">
      <dgm:prSet/>
      <dgm:spPr/>
      <dgm:t>
        <a:bodyPr/>
        <a:lstStyle/>
        <a:p>
          <a:endParaRPr lang="en-US"/>
        </a:p>
      </dgm:t>
    </dgm:pt>
    <dgm:pt modelId="{144C3D15-BE36-984E-98C6-FF294102454C}">
      <dgm:prSet phldrT="[Text]"/>
      <dgm:spPr/>
      <dgm:t>
        <a:bodyPr/>
        <a:lstStyle/>
        <a:p>
          <a:r>
            <a:rPr lang="en-US" dirty="0" smtClean="0"/>
            <a:t>Managers</a:t>
          </a:r>
          <a:endParaRPr lang="en-US" dirty="0"/>
        </a:p>
      </dgm:t>
    </dgm:pt>
    <dgm:pt modelId="{D0039CD4-4F84-D441-B692-5871DBBFA64C}" type="parTrans" cxnId="{EC848057-5C3E-E84A-8E89-700D918DF5A3}">
      <dgm:prSet/>
      <dgm:spPr/>
      <dgm:t>
        <a:bodyPr/>
        <a:lstStyle/>
        <a:p>
          <a:endParaRPr lang="en-US"/>
        </a:p>
      </dgm:t>
    </dgm:pt>
    <dgm:pt modelId="{4D3D83C9-CCED-FE41-8641-FB230CD6A57D}" type="sibTrans" cxnId="{EC848057-5C3E-E84A-8E89-700D918DF5A3}">
      <dgm:prSet/>
      <dgm:spPr/>
      <dgm:t>
        <a:bodyPr/>
        <a:lstStyle/>
        <a:p>
          <a:endParaRPr lang="en-US"/>
        </a:p>
      </dgm:t>
    </dgm:pt>
    <dgm:pt modelId="{5EF843E0-6AEE-3C46-9DFB-CC63488248BC}">
      <dgm:prSet phldrT="[Text]"/>
      <dgm:spPr/>
      <dgm:t>
        <a:bodyPr/>
        <a:lstStyle/>
        <a:p>
          <a:r>
            <a:rPr lang="en-US" dirty="0" smtClean="0"/>
            <a:t>Crew</a:t>
          </a:r>
          <a:endParaRPr lang="en-US" dirty="0"/>
        </a:p>
      </dgm:t>
    </dgm:pt>
    <dgm:pt modelId="{EC689E2F-10B7-CD44-81AA-FFCDB6176CFB}" type="parTrans" cxnId="{7167D410-2099-694E-835A-CC15A0A143F2}">
      <dgm:prSet/>
      <dgm:spPr/>
      <dgm:t>
        <a:bodyPr/>
        <a:lstStyle/>
        <a:p>
          <a:endParaRPr lang="en-US"/>
        </a:p>
      </dgm:t>
    </dgm:pt>
    <dgm:pt modelId="{FB1B1C64-CAB4-274E-B9C6-DCCE1F439AEA}" type="sibTrans" cxnId="{7167D410-2099-694E-835A-CC15A0A143F2}">
      <dgm:prSet/>
      <dgm:spPr/>
      <dgm:t>
        <a:bodyPr/>
        <a:lstStyle/>
        <a:p>
          <a:endParaRPr lang="en-US"/>
        </a:p>
      </dgm:t>
    </dgm:pt>
    <dgm:pt modelId="{DDC01CC5-3BBF-F94E-9A3E-BDC694A21AF4}">
      <dgm:prSet phldrT="[Text]"/>
      <dgm:spPr/>
      <dgm:t>
        <a:bodyPr/>
        <a:lstStyle/>
        <a:p>
          <a:r>
            <a:rPr lang="en-US" dirty="0" smtClean="0"/>
            <a:t>Carl</a:t>
          </a:r>
          <a:endParaRPr lang="en-US" dirty="0"/>
        </a:p>
      </dgm:t>
    </dgm:pt>
    <dgm:pt modelId="{83A53DD8-AA48-7F4A-85E6-8DA4D3C08AC1}" type="parTrans" cxnId="{576A40C3-4F61-F748-B46C-6BBF33A4591B}">
      <dgm:prSet/>
      <dgm:spPr/>
      <dgm:t>
        <a:bodyPr/>
        <a:lstStyle/>
        <a:p>
          <a:endParaRPr lang="en-US"/>
        </a:p>
      </dgm:t>
    </dgm:pt>
    <dgm:pt modelId="{6503E758-23F3-CE4F-A215-8C825693D3A6}" type="sibTrans" cxnId="{576A40C3-4F61-F748-B46C-6BBF33A4591B}">
      <dgm:prSet/>
      <dgm:spPr/>
      <dgm:t>
        <a:bodyPr/>
        <a:lstStyle/>
        <a:p>
          <a:endParaRPr lang="en-US"/>
        </a:p>
      </dgm:t>
    </dgm:pt>
    <dgm:pt modelId="{E2594D3B-EFB9-B84E-8ED8-44A5B35354F0}">
      <dgm:prSet phldrT="[Text]"/>
      <dgm:spPr/>
      <dgm:t>
        <a:bodyPr/>
        <a:lstStyle/>
        <a:p>
          <a:r>
            <a:rPr lang="en-US" dirty="0" smtClean="0"/>
            <a:t>Maggie</a:t>
          </a:r>
          <a:endParaRPr lang="en-US" dirty="0"/>
        </a:p>
      </dgm:t>
    </dgm:pt>
    <dgm:pt modelId="{E5C491BD-9C33-3448-8284-4648AAE69D28}" type="parTrans" cxnId="{F71DA501-9B8C-5C4D-888F-4D200AB4DF98}">
      <dgm:prSet/>
      <dgm:spPr/>
      <dgm:t>
        <a:bodyPr/>
        <a:lstStyle/>
        <a:p>
          <a:endParaRPr lang="en-US"/>
        </a:p>
      </dgm:t>
    </dgm:pt>
    <dgm:pt modelId="{1AEC59B2-5E58-5747-B073-DA28AE8BCA5C}" type="sibTrans" cxnId="{F71DA501-9B8C-5C4D-888F-4D200AB4DF98}">
      <dgm:prSet/>
      <dgm:spPr/>
      <dgm:t>
        <a:bodyPr/>
        <a:lstStyle/>
        <a:p>
          <a:endParaRPr lang="en-US"/>
        </a:p>
      </dgm:t>
    </dgm:pt>
    <dgm:pt modelId="{87C3FFB1-0E8C-8F49-8CB7-8C5909D87E0F}">
      <dgm:prSet phldrT="[Text]"/>
      <dgm:spPr/>
      <dgm:t>
        <a:bodyPr/>
        <a:lstStyle/>
        <a:p>
          <a:r>
            <a:rPr lang="en-US" dirty="0" smtClean="0"/>
            <a:t>Rick</a:t>
          </a:r>
          <a:endParaRPr lang="en-US" dirty="0"/>
        </a:p>
      </dgm:t>
    </dgm:pt>
    <dgm:pt modelId="{681FB7CB-06B3-8649-A1D9-FD04E3AE4131}" type="parTrans" cxnId="{5F9B166D-0199-C14E-99D6-C2EA765C9359}">
      <dgm:prSet/>
      <dgm:spPr/>
      <dgm:t>
        <a:bodyPr/>
        <a:lstStyle/>
        <a:p>
          <a:endParaRPr lang="en-US"/>
        </a:p>
      </dgm:t>
    </dgm:pt>
    <dgm:pt modelId="{DAC472D4-A6E9-C246-81E0-8E5B0C68EF3C}" type="sibTrans" cxnId="{5F9B166D-0199-C14E-99D6-C2EA765C9359}">
      <dgm:prSet/>
      <dgm:spPr/>
      <dgm:t>
        <a:bodyPr/>
        <a:lstStyle/>
        <a:p>
          <a:endParaRPr lang="en-US"/>
        </a:p>
      </dgm:t>
    </dgm:pt>
    <dgm:pt modelId="{E25FE9DD-B7C2-7440-A755-742CD6F73DBE}">
      <dgm:prSet phldrT="[Text]"/>
      <dgm:spPr/>
      <dgm:t>
        <a:bodyPr/>
        <a:lstStyle/>
        <a:p>
          <a:r>
            <a:rPr lang="en-US" dirty="0" smtClean="0"/>
            <a:t>Eugene</a:t>
          </a:r>
          <a:endParaRPr lang="en-US" dirty="0"/>
        </a:p>
      </dgm:t>
    </dgm:pt>
    <dgm:pt modelId="{1AE0A466-9D7F-C54A-BF89-97AC5140A966}" type="parTrans" cxnId="{DC32722F-16E4-B649-9509-783692252DEF}">
      <dgm:prSet/>
      <dgm:spPr/>
      <dgm:t>
        <a:bodyPr/>
        <a:lstStyle/>
        <a:p>
          <a:endParaRPr lang="en-US"/>
        </a:p>
      </dgm:t>
    </dgm:pt>
    <dgm:pt modelId="{C963D610-BA24-FE44-AD74-2D7B29A3C4BC}" type="sibTrans" cxnId="{DC32722F-16E4-B649-9509-783692252DEF}">
      <dgm:prSet/>
      <dgm:spPr/>
      <dgm:t>
        <a:bodyPr/>
        <a:lstStyle/>
        <a:p>
          <a:endParaRPr lang="en-US"/>
        </a:p>
      </dgm:t>
    </dgm:pt>
    <dgm:pt modelId="{CDD130B8-0B17-CB40-806D-F11864DADAC8}" type="pres">
      <dgm:prSet presAssocID="{6F64BA43-08C6-354D-9594-46D45474726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50325D62-B5D2-694F-B475-3CD96AE0F737}" type="pres">
      <dgm:prSet presAssocID="{A2378796-41AD-7440-9D85-D7E6D07BD7ED}" presName="hierRoot1" presStyleCnt="0">
        <dgm:presLayoutVars>
          <dgm:hierBranch val="init"/>
        </dgm:presLayoutVars>
      </dgm:prSet>
      <dgm:spPr/>
    </dgm:pt>
    <dgm:pt modelId="{D4F40A11-384F-CD4E-B8B2-8A77F000A9AC}" type="pres">
      <dgm:prSet presAssocID="{A2378796-41AD-7440-9D85-D7E6D07BD7ED}" presName="rootComposite1" presStyleCnt="0"/>
      <dgm:spPr/>
    </dgm:pt>
    <dgm:pt modelId="{B76929A3-5905-1549-BBFB-44982FB6CDD5}" type="pres">
      <dgm:prSet presAssocID="{A2378796-41AD-7440-9D85-D7E6D07BD7ED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1CBA78F-4344-C345-910E-F46C6E68F2D3}" type="pres">
      <dgm:prSet presAssocID="{A2378796-41AD-7440-9D85-D7E6D07BD7ED}" presName="rootConnector1" presStyleLbl="node1" presStyleIdx="0" presStyleCnt="0"/>
      <dgm:spPr/>
      <dgm:t>
        <a:bodyPr/>
        <a:lstStyle/>
        <a:p>
          <a:endParaRPr lang="en-US"/>
        </a:p>
      </dgm:t>
    </dgm:pt>
    <dgm:pt modelId="{8C03E394-EA06-0049-8935-77BD3D7D829E}" type="pres">
      <dgm:prSet presAssocID="{A2378796-41AD-7440-9D85-D7E6D07BD7ED}" presName="hierChild2" presStyleCnt="0"/>
      <dgm:spPr/>
    </dgm:pt>
    <dgm:pt modelId="{15F1C0B5-A264-4E41-B0E3-C107A0E6F5BB}" type="pres">
      <dgm:prSet presAssocID="{A24F8D27-1526-3F4F-BDBD-BD00D2FC6558}" presName="Name37" presStyleLbl="parChTrans1D2" presStyleIdx="0" presStyleCnt="2"/>
      <dgm:spPr/>
      <dgm:t>
        <a:bodyPr/>
        <a:lstStyle/>
        <a:p>
          <a:endParaRPr lang="en-US"/>
        </a:p>
      </dgm:t>
    </dgm:pt>
    <dgm:pt modelId="{AA592A14-1221-D946-8789-6CB25A0D132A}" type="pres">
      <dgm:prSet presAssocID="{FEC8120D-2524-E444-A0E0-5CB59D8299D3}" presName="hierRoot2" presStyleCnt="0">
        <dgm:presLayoutVars>
          <dgm:hierBranch val="init"/>
        </dgm:presLayoutVars>
      </dgm:prSet>
      <dgm:spPr/>
    </dgm:pt>
    <dgm:pt modelId="{9E162725-342C-C545-9635-3E09625A9854}" type="pres">
      <dgm:prSet presAssocID="{FEC8120D-2524-E444-A0E0-5CB59D8299D3}" presName="rootComposite" presStyleCnt="0"/>
      <dgm:spPr/>
    </dgm:pt>
    <dgm:pt modelId="{2D8D49C8-FF79-7845-ADA0-0D269ABE54FE}" type="pres">
      <dgm:prSet presAssocID="{FEC8120D-2524-E444-A0E0-5CB59D8299D3}" presName="rootText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0326075-03C8-2541-9322-C6023C9978B0}" type="pres">
      <dgm:prSet presAssocID="{FEC8120D-2524-E444-A0E0-5CB59D8299D3}" presName="rootConnector" presStyleLbl="node2" presStyleIdx="0" presStyleCnt="2"/>
      <dgm:spPr/>
      <dgm:t>
        <a:bodyPr/>
        <a:lstStyle/>
        <a:p>
          <a:endParaRPr lang="en-US"/>
        </a:p>
      </dgm:t>
    </dgm:pt>
    <dgm:pt modelId="{3F1F6DA5-8CB8-194A-8DC0-5EDBEAF17AFC}" type="pres">
      <dgm:prSet presAssocID="{FEC8120D-2524-E444-A0E0-5CB59D8299D3}" presName="hierChild4" presStyleCnt="0"/>
      <dgm:spPr/>
    </dgm:pt>
    <dgm:pt modelId="{A202C9B7-3517-9D48-9295-FD47ACD96205}" type="pres">
      <dgm:prSet presAssocID="{83A53DD8-AA48-7F4A-85E6-8DA4D3C08AC1}" presName="Name37" presStyleLbl="parChTrans1D3" presStyleIdx="0" presStyleCnt="6"/>
      <dgm:spPr/>
      <dgm:t>
        <a:bodyPr/>
        <a:lstStyle/>
        <a:p>
          <a:endParaRPr lang="en-US"/>
        </a:p>
      </dgm:t>
    </dgm:pt>
    <dgm:pt modelId="{85B306C7-43B6-064E-8BB1-D46993BE7A84}" type="pres">
      <dgm:prSet presAssocID="{DDC01CC5-3BBF-F94E-9A3E-BDC694A21AF4}" presName="hierRoot2" presStyleCnt="0">
        <dgm:presLayoutVars>
          <dgm:hierBranch val="init"/>
        </dgm:presLayoutVars>
      </dgm:prSet>
      <dgm:spPr/>
    </dgm:pt>
    <dgm:pt modelId="{1BEDE9EB-4138-7746-AB9D-909BD098673E}" type="pres">
      <dgm:prSet presAssocID="{DDC01CC5-3BBF-F94E-9A3E-BDC694A21AF4}" presName="rootComposite" presStyleCnt="0"/>
      <dgm:spPr/>
    </dgm:pt>
    <dgm:pt modelId="{1487ACBB-B854-5848-9D27-ED477B61F62F}" type="pres">
      <dgm:prSet presAssocID="{DDC01CC5-3BBF-F94E-9A3E-BDC694A21AF4}" presName="rootText" presStyleLbl="node3" presStyleIdx="0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4319B15-0A90-D34F-BBFD-3BF77631BC50}" type="pres">
      <dgm:prSet presAssocID="{DDC01CC5-3BBF-F94E-9A3E-BDC694A21AF4}" presName="rootConnector" presStyleLbl="node3" presStyleIdx="0" presStyleCnt="6"/>
      <dgm:spPr/>
      <dgm:t>
        <a:bodyPr/>
        <a:lstStyle/>
        <a:p>
          <a:endParaRPr lang="en-US"/>
        </a:p>
      </dgm:t>
    </dgm:pt>
    <dgm:pt modelId="{30485892-9D75-B04C-B11B-081BAF290944}" type="pres">
      <dgm:prSet presAssocID="{DDC01CC5-3BBF-F94E-9A3E-BDC694A21AF4}" presName="hierChild4" presStyleCnt="0"/>
      <dgm:spPr/>
    </dgm:pt>
    <dgm:pt modelId="{676B98D4-265A-D641-926D-A9D265726B42}" type="pres">
      <dgm:prSet presAssocID="{DDC01CC5-3BBF-F94E-9A3E-BDC694A21AF4}" presName="hierChild5" presStyleCnt="0"/>
      <dgm:spPr/>
    </dgm:pt>
    <dgm:pt modelId="{546B9900-A568-824A-BE38-AD07D7143C0C}" type="pres">
      <dgm:prSet presAssocID="{E5C491BD-9C33-3448-8284-4648AAE69D28}" presName="Name37" presStyleLbl="parChTrans1D3" presStyleIdx="1" presStyleCnt="6"/>
      <dgm:spPr/>
      <dgm:t>
        <a:bodyPr/>
        <a:lstStyle/>
        <a:p>
          <a:endParaRPr lang="en-US"/>
        </a:p>
      </dgm:t>
    </dgm:pt>
    <dgm:pt modelId="{FADECB2E-2DAB-7D4F-927E-1FF1BC8BC08E}" type="pres">
      <dgm:prSet presAssocID="{E2594D3B-EFB9-B84E-8ED8-44A5B35354F0}" presName="hierRoot2" presStyleCnt="0">
        <dgm:presLayoutVars>
          <dgm:hierBranch val="init"/>
        </dgm:presLayoutVars>
      </dgm:prSet>
      <dgm:spPr/>
    </dgm:pt>
    <dgm:pt modelId="{A8D18FEC-26EC-0246-A9D6-753733C8510F}" type="pres">
      <dgm:prSet presAssocID="{E2594D3B-EFB9-B84E-8ED8-44A5B35354F0}" presName="rootComposite" presStyleCnt="0"/>
      <dgm:spPr/>
    </dgm:pt>
    <dgm:pt modelId="{26E4C018-C9B1-7843-B051-7D7E532804EE}" type="pres">
      <dgm:prSet presAssocID="{E2594D3B-EFB9-B84E-8ED8-44A5B35354F0}" presName="rootText" presStyleLbl="node3" presStyleIdx="1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EAF7902-86B1-F04D-9104-FCF66BB60A77}" type="pres">
      <dgm:prSet presAssocID="{E2594D3B-EFB9-B84E-8ED8-44A5B35354F0}" presName="rootConnector" presStyleLbl="node3" presStyleIdx="1" presStyleCnt="6"/>
      <dgm:spPr/>
      <dgm:t>
        <a:bodyPr/>
        <a:lstStyle/>
        <a:p>
          <a:endParaRPr lang="en-US"/>
        </a:p>
      </dgm:t>
    </dgm:pt>
    <dgm:pt modelId="{15D598A4-FE9D-3947-AF87-CC24F6E7573F}" type="pres">
      <dgm:prSet presAssocID="{E2594D3B-EFB9-B84E-8ED8-44A5B35354F0}" presName="hierChild4" presStyleCnt="0"/>
      <dgm:spPr/>
    </dgm:pt>
    <dgm:pt modelId="{73243446-E15F-144F-9460-4BF7CC291A4D}" type="pres">
      <dgm:prSet presAssocID="{E2594D3B-EFB9-B84E-8ED8-44A5B35354F0}" presName="hierChild5" presStyleCnt="0"/>
      <dgm:spPr/>
    </dgm:pt>
    <dgm:pt modelId="{CA006A5C-492F-DC47-B455-F0FC5032790A}" type="pres">
      <dgm:prSet presAssocID="{681FB7CB-06B3-8649-A1D9-FD04E3AE4131}" presName="Name37" presStyleLbl="parChTrans1D3" presStyleIdx="2" presStyleCnt="6"/>
      <dgm:spPr/>
      <dgm:t>
        <a:bodyPr/>
        <a:lstStyle/>
        <a:p>
          <a:endParaRPr lang="en-US"/>
        </a:p>
      </dgm:t>
    </dgm:pt>
    <dgm:pt modelId="{63875546-19E2-DA47-BBF8-7EBF8CEE7AD9}" type="pres">
      <dgm:prSet presAssocID="{87C3FFB1-0E8C-8F49-8CB7-8C5909D87E0F}" presName="hierRoot2" presStyleCnt="0">
        <dgm:presLayoutVars>
          <dgm:hierBranch val="init"/>
        </dgm:presLayoutVars>
      </dgm:prSet>
      <dgm:spPr/>
    </dgm:pt>
    <dgm:pt modelId="{8D3185F6-8926-C84B-8C8B-57BE710682C1}" type="pres">
      <dgm:prSet presAssocID="{87C3FFB1-0E8C-8F49-8CB7-8C5909D87E0F}" presName="rootComposite" presStyleCnt="0"/>
      <dgm:spPr/>
    </dgm:pt>
    <dgm:pt modelId="{51A9975C-EED1-E64E-AABE-5F845EA1A40F}" type="pres">
      <dgm:prSet presAssocID="{87C3FFB1-0E8C-8F49-8CB7-8C5909D87E0F}" presName="rootText" presStyleLbl="node3" presStyleIdx="2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23BBAF0-F6FB-C64B-87EB-EF4C433580D0}" type="pres">
      <dgm:prSet presAssocID="{87C3FFB1-0E8C-8F49-8CB7-8C5909D87E0F}" presName="rootConnector" presStyleLbl="node3" presStyleIdx="2" presStyleCnt="6"/>
      <dgm:spPr/>
      <dgm:t>
        <a:bodyPr/>
        <a:lstStyle/>
        <a:p>
          <a:endParaRPr lang="en-US"/>
        </a:p>
      </dgm:t>
    </dgm:pt>
    <dgm:pt modelId="{3273F681-55D1-EC47-93CA-D43A5F534A05}" type="pres">
      <dgm:prSet presAssocID="{87C3FFB1-0E8C-8F49-8CB7-8C5909D87E0F}" presName="hierChild4" presStyleCnt="0"/>
      <dgm:spPr/>
    </dgm:pt>
    <dgm:pt modelId="{71A697D2-7A2A-A64E-9199-F19589DC543A}" type="pres">
      <dgm:prSet presAssocID="{87C3FFB1-0E8C-8F49-8CB7-8C5909D87E0F}" presName="hierChild5" presStyleCnt="0"/>
      <dgm:spPr/>
    </dgm:pt>
    <dgm:pt modelId="{78528EBF-1816-2742-B1D0-BA60BA3CD24D}" type="pres">
      <dgm:prSet presAssocID="{1AE0A466-9D7F-C54A-BF89-97AC5140A966}" presName="Name37" presStyleLbl="parChTrans1D3" presStyleIdx="3" presStyleCnt="6"/>
      <dgm:spPr/>
      <dgm:t>
        <a:bodyPr/>
        <a:lstStyle/>
        <a:p>
          <a:endParaRPr lang="en-US"/>
        </a:p>
      </dgm:t>
    </dgm:pt>
    <dgm:pt modelId="{23572D80-E615-A741-8A9F-ED07C625AC0F}" type="pres">
      <dgm:prSet presAssocID="{E25FE9DD-B7C2-7440-A755-742CD6F73DBE}" presName="hierRoot2" presStyleCnt="0">
        <dgm:presLayoutVars>
          <dgm:hierBranch val="init"/>
        </dgm:presLayoutVars>
      </dgm:prSet>
      <dgm:spPr/>
    </dgm:pt>
    <dgm:pt modelId="{AEA44314-1D6A-4746-BCE3-C2878B814E8C}" type="pres">
      <dgm:prSet presAssocID="{E25FE9DD-B7C2-7440-A755-742CD6F73DBE}" presName="rootComposite" presStyleCnt="0"/>
      <dgm:spPr/>
    </dgm:pt>
    <dgm:pt modelId="{34DB5E49-4F34-624B-A7EC-7EA311696F63}" type="pres">
      <dgm:prSet presAssocID="{E25FE9DD-B7C2-7440-A755-742CD6F73DBE}" presName="rootText" presStyleLbl="node3" presStyleIdx="3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32CA292-A050-C04B-BFE0-7BAC5F3D1E1E}" type="pres">
      <dgm:prSet presAssocID="{E25FE9DD-B7C2-7440-A755-742CD6F73DBE}" presName="rootConnector" presStyleLbl="node3" presStyleIdx="3" presStyleCnt="6"/>
      <dgm:spPr/>
      <dgm:t>
        <a:bodyPr/>
        <a:lstStyle/>
        <a:p>
          <a:endParaRPr lang="en-US"/>
        </a:p>
      </dgm:t>
    </dgm:pt>
    <dgm:pt modelId="{87B9F38E-2AD5-A243-BA29-5EE44DEBC4B1}" type="pres">
      <dgm:prSet presAssocID="{E25FE9DD-B7C2-7440-A755-742CD6F73DBE}" presName="hierChild4" presStyleCnt="0"/>
      <dgm:spPr/>
    </dgm:pt>
    <dgm:pt modelId="{ECF7BF4B-84AE-684C-A2DD-1CB0F6A05ADB}" type="pres">
      <dgm:prSet presAssocID="{E25FE9DD-B7C2-7440-A755-742CD6F73DBE}" presName="hierChild5" presStyleCnt="0"/>
      <dgm:spPr/>
    </dgm:pt>
    <dgm:pt modelId="{E859B3EF-DAD0-7544-BDCB-5D3A574D89B3}" type="pres">
      <dgm:prSet presAssocID="{FEC8120D-2524-E444-A0E0-5CB59D8299D3}" presName="hierChild5" presStyleCnt="0"/>
      <dgm:spPr/>
    </dgm:pt>
    <dgm:pt modelId="{AD91C15D-6DD5-084B-BD2D-3D1BBB859182}" type="pres">
      <dgm:prSet presAssocID="{E4F848E4-CC79-F24B-81BA-3B3C3730220E}" presName="Name37" presStyleLbl="parChTrans1D2" presStyleIdx="1" presStyleCnt="2"/>
      <dgm:spPr/>
      <dgm:t>
        <a:bodyPr/>
        <a:lstStyle/>
        <a:p>
          <a:endParaRPr lang="en-US"/>
        </a:p>
      </dgm:t>
    </dgm:pt>
    <dgm:pt modelId="{3544161E-9BC2-AA42-B179-C4AF7F859673}" type="pres">
      <dgm:prSet presAssocID="{6CA4BDA3-226C-B846-853C-19B130354CD2}" presName="hierRoot2" presStyleCnt="0">
        <dgm:presLayoutVars>
          <dgm:hierBranch val="init"/>
        </dgm:presLayoutVars>
      </dgm:prSet>
      <dgm:spPr/>
    </dgm:pt>
    <dgm:pt modelId="{C81FD9F2-0FC1-7C4A-B8CA-C8971AA2C617}" type="pres">
      <dgm:prSet presAssocID="{6CA4BDA3-226C-B846-853C-19B130354CD2}" presName="rootComposite" presStyleCnt="0"/>
      <dgm:spPr/>
    </dgm:pt>
    <dgm:pt modelId="{446B2A20-BFAD-A141-9369-D3DDF869EDAB}" type="pres">
      <dgm:prSet presAssocID="{6CA4BDA3-226C-B846-853C-19B130354CD2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7E48502-0036-3B45-8C7D-9CCE20E45095}" type="pres">
      <dgm:prSet presAssocID="{6CA4BDA3-226C-B846-853C-19B130354CD2}" presName="rootConnector" presStyleLbl="node2" presStyleIdx="1" presStyleCnt="2"/>
      <dgm:spPr/>
      <dgm:t>
        <a:bodyPr/>
        <a:lstStyle/>
        <a:p>
          <a:endParaRPr lang="en-US"/>
        </a:p>
      </dgm:t>
    </dgm:pt>
    <dgm:pt modelId="{C8B9A980-0BFA-7D42-BDCC-B6CE5FE593F0}" type="pres">
      <dgm:prSet presAssocID="{6CA4BDA3-226C-B846-853C-19B130354CD2}" presName="hierChild4" presStyleCnt="0"/>
      <dgm:spPr/>
    </dgm:pt>
    <dgm:pt modelId="{58EF2FFF-A051-4F4E-BD02-A2A2D2BDBE8F}" type="pres">
      <dgm:prSet presAssocID="{D0039CD4-4F84-D441-B692-5871DBBFA64C}" presName="Name37" presStyleLbl="parChTrans1D3" presStyleIdx="4" presStyleCnt="6"/>
      <dgm:spPr/>
      <dgm:t>
        <a:bodyPr/>
        <a:lstStyle/>
        <a:p>
          <a:endParaRPr lang="en-US"/>
        </a:p>
      </dgm:t>
    </dgm:pt>
    <dgm:pt modelId="{FEB85967-E046-964D-891B-05650CC246BC}" type="pres">
      <dgm:prSet presAssocID="{144C3D15-BE36-984E-98C6-FF294102454C}" presName="hierRoot2" presStyleCnt="0">
        <dgm:presLayoutVars>
          <dgm:hierBranch val="init"/>
        </dgm:presLayoutVars>
      </dgm:prSet>
      <dgm:spPr/>
    </dgm:pt>
    <dgm:pt modelId="{2263E551-0818-7241-84B0-D270AF6039DD}" type="pres">
      <dgm:prSet presAssocID="{144C3D15-BE36-984E-98C6-FF294102454C}" presName="rootComposite" presStyleCnt="0"/>
      <dgm:spPr/>
    </dgm:pt>
    <dgm:pt modelId="{1BBB79E1-41F6-A944-9735-E6AA81D81AAF}" type="pres">
      <dgm:prSet presAssocID="{144C3D15-BE36-984E-98C6-FF294102454C}" presName="rootText" presStyleLbl="node3" presStyleIdx="4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7BB6390-54A7-B648-A175-A6A4A7A7C827}" type="pres">
      <dgm:prSet presAssocID="{144C3D15-BE36-984E-98C6-FF294102454C}" presName="rootConnector" presStyleLbl="node3" presStyleIdx="4" presStyleCnt="6"/>
      <dgm:spPr/>
      <dgm:t>
        <a:bodyPr/>
        <a:lstStyle/>
        <a:p>
          <a:endParaRPr lang="en-US"/>
        </a:p>
      </dgm:t>
    </dgm:pt>
    <dgm:pt modelId="{4E5A706B-187F-6641-B570-C69C80DD37FE}" type="pres">
      <dgm:prSet presAssocID="{144C3D15-BE36-984E-98C6-FF294102454C}" presName="hierChild4" presStyleCnt="0"/>
      <dgm:spPr/>
    </dgm:pt>
    <dgm:pt modelId="{69D4F0DE-06AF-044D-B691-AA51899C3713}" type="pres">
      <dgm:prSet presAssocID="{144C3D15-BE36-984E-98C6-FF294102454C}" presName="hierChild5" presStyleCnt="0"/>
      <dgm:spPr/>
    </dgm:pt>
    <dgm:pt modelId="{21ECDD99-9A18-0743-A441-D30075DEF0A4}" type="pres">
      <dgm:prSet presAssocID="{EC689E2F-10B7-CD44-81AA-FFCDB6176CFB}" presName="Name37" presStyleLbl="parChTrans1D3" presStyleIdx="5" presStyleCnt="6"/>
      <dgm:spPr/>
      <dgm:t>
        <a:bodyPr/>
        <a:lstStyle/>
        <a:p>
          <a:endParaRPr lang="en-US"/>
        </a:p>
      </dgm:t>
    </dgm:pt>
    <dgm:pt modelId="{81D36F1A-907B-D84B-893D-650E84F63ABD}" type="pres">
      <dgm:prSet presAssocID="{5EF843E0-6AEE-3C46-9DFB-CC63488248BC}" presName="hierRoot2" presStyleCnt="0">
        <dgm:presLayoutVars>
          <dgm:hierBranch val="init"/>
        </dgm:presLayoutVars>
      </dgm:prSet>
      <dgm:spPr/>
    </dgm:pt>
    <dgm:pt modelId="{F898E2C5-580A-DB40-8102-015B4CB9BF1A}" type="pres">
      <dgm:prSet presAssocID="{5EF843E0-6AEE-3C46-9DFB-CC63488248BC}" presName="rootComposite" presStyleCnt="0"/>
      <dgm:spPr/>
    </dgm:pt>
    <dgm:pt modelId="{48A312BC-C651-0843-90BB-2C778CDD471A}" type="pres">
      <dgm:prSet presAssocID="{5EF843E0-6AEE-3C46-9DFB-CC63488248BC}" presName="rootText" presStyleLbl="node3" presStyleIdx="5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0B3EF11-F97B-C146-AD8D-B14F7706D179}" type="pres">
      <dgm:prSet presAssocID="{5EF843E0-6AEE-3C46-9DFB-CC63488248BC}" presName="rootConnector" presStyleLbl="node3" presStyleIdx="5" presStyleCnt="6"/>
      <dgm:spPr/>
      <dgm:t>
        <a:bodyPr/>
        <a:lstStyle/>
        <a:p>
          <a:endParaRPr lang="en-US"/>
        </a:p>
      </dgm:t>
    </dgm:pt>
    <dgm:pt modelId="{48CBEB04-F461-1843-9C87-3A66952914C3}" type="pres">
      <dgm:prSet presAssocID="{5EF843E0-6AEE-3C46-9DFB-CC63488248BC}" presName="hierChild4" presStyleCnt="0"/>
      <dgm:spPr/>
    </dgm:pt>
    <dgm:pt modelId="{476A08B9-311B-FF4E-BED9-9FC85E0FE60F}" type="pres">
      <dgm:prSet presAssocID="{5EF843E0-6AEE-3C46-9DFB-CC63488248BC}" presName="hierChild5" presStyleCnt="0"/>
      <dgm:spPr/>
    </dgm:pt>
    <dgm:pt modelId="{AF8FC7D6-8F5C-2C43-BA25-D462E3F8A581}" type="pres">
      <dgm:prSet presAssocID="{6CA4BDA3-226C-B846-853C-19B130354CD2}" presName="hierChild5" presStyleCnt="0"/>
      <dgm:spPr/>
    </dgm:pt>
    <dgm:pt modelId="{726B89CC-3C4D-EB48-993D-65C84E7DF5B6}" type="pres">
      <dgm:prSet presAssocID="{A2378796-41AD-7440-9D85-D7E6D07BD7ED}" presName="hierChild3" presStyleCnt="0"/>
      <dgm:spPr/>
    </dgm:pt>
  </dgm:ptLst>
  <dgm:cxnLst>
    <dgm:cxn modelId="{94E62771-AA7C-2A41-9555-A975DD9BF2ED}" type="presOf" srcId="{87C3FFB1-0E8C-8F49-8CB7-8C5909D87E0F}" destId="{C23BBAF0-F6FB-C64B-87EB-EF4C433580D0}" srcOrd="1" destOrd="0" presId="urn:microsoft.com/office/officeart/2005/8/layout/orgChart1"/>
    <dgm:cxn modelId="{5F9B166D-0199-C14E-99D6-C2EA765C9359}" srcId="{FEC8120D-2524-E444-A0E0-5CB59D8299D3}" destId="{87C3FFB1-0E8C-8F49-8CB7-8C5909D87E0F}" srcOrd="2" destOrd="0" parTransId="{681FB7CB-06B3-8649-A1D9-FD04E3AE4131}" sibTransId="{DAC472D4-A6E9-C246-81E0-8E5B0C68EF3C}"/>
    <dgm:cxn modelId="{01AC3734-A2FF-104C-B96A-EE325229E9D5}" type="presOf" srcId="{DDC01CC5-3BBF-F94E-9A3E-BDC694A21AF4}" destId="{74319B15-0A90-D34F-BBFD-3BF77631BC50}" srcOrd="1" destOrd="0" presId="urn:microsoft.com/office/officeart/2005/8/layout/orgChart1"/>
    <dgm:cxn modelId="{69912DBF-9FB8-1C41-86FA-F1FA2C88C324}" type="presOf" srcId="{681FB7CB-06B3-8649-A1D9-FD04E3AE4131}" destId="{CA006A5C-492F-DC47-B455-F0FC5032790A}" srcOrd="0" destOrd="0" presId="urn:microsoft.com/office/officeart/2005/8/layout/orgChart1"/>
    <dgm:cxn modelId="{D27FB503-0096-8349-B2FF-9DF725E377CA}" type="presOf" srcId="{A24F8D27-1526-3F4F-BDBD-BD00D2FC6558}" destId="{15F1C0B5-A264-4E41-B0E3-C107A0E6F5BB}" srcOrd="0" destOrd="0" presId="urn:microsoft.com/office/officeart/2005/8/layout/orgChart1"/>
    <dgm:cxn modelId="{5B358984-1111-514D-9BBC-BC2854075575}" srcId="{6F64BA43-08C6-354D-9594-46D454747261}" destId="{A2378796-41AD-7440-9D85-D7E6D07BD7ED}" srcOrd="0" destOrd="0" parTransId="{C34FAA58-53F0-F34D-98D3-4DA5AC6AAA8C}" sibTransId="{16E4D4A3-2EA7-EA48-B01B-FDEB3EDE9B82}"/>
    <dgm:cxn modelId="{576A40C3-4F61-F748-B46C-6BBF33A4591B}" srcId="{FEC8120D-2524-E444-A0E0-5CB59D8299D3}" destId="{DDC01CC5-3BBF-F94E-9A3E-BDC694A21AF4}" srcOrd="0" destOrd="0" parTransId="{83A53DD8-AA48-7F4A-85E6-8DA4D3C08AC1}" sibTransId="{6503E758-23F3-CE4F-A215-8C825693D3A6}"/>
    <dgm:cxn modelId="{70DB425A-76B7-3B4F-A954-BE8DE085C1EF}" type="presOf" srcId="{E2594D3B-EFB9-B84E-8ED8-44A5B35354F0}" destId="{26E4C018-C9B1-7843-B051-7D7E532804EE}" srcOrd="0" destOrd="0" presId="urn:microsoft.com/office/officeart/2005/8/layout/orgChart1"/>
    <dgm:cxn modelId="{EC848057-5C3E-E84A-8E89-700D918DF5A3}" srcId="{6CA4BDA3-226C-B846-853C-19B130354CD2}" destId="{144C3D15-BE36-984E-98C6-FF294102454C}" srcOrd="0" destOrd="0" parTransId="{D0039CD4-4F84-D441-B692-5871DBBFA64C}" sibTransId="{4D3D83C9-CCED-FE41-8641-FB230CD6A57D}"/>
    <dgm:cxn modelId="{0CC38D16-6D22-4D43-8EC3-2C40772130ED}" type="presOf" srcId="{144C3D15-BE36-984E-98C6-FF294102454C}" destId="{1BBB79E1-41F6-A944-9735-E6AA81D81AAF}" srcOrd="0" destOrd="0" presId="urn:microsoft.com/office/officeart/2005/8/layout/orgChart1"/>
    <dgm:cxn modelId="{BE36E92D-F6D3-E946-9746-9085875F0C94}" type="presOf" srcId="{E25FE9DD-B7C2-7440-A755-742CD6F73DBE}" destId="{432CA292-A050-C04B-BFE0-7BAC5F3D1E1E}" srcOrd="1" destOrd="0" presId="urn:microsoft.com/office/officeart/2005/8/layout/orgChart1"/>
    <dgm:cxn modelId="{008D18FA-3638-884A-968C-7DBEC2A539D4}" type="presOf" srcId="{A2378796-41AD-7440-9D85-D7E6D07BD7ED}" destId="{B76929A3-5905-1549-BBFB-44982FB6CDD5}" srcOrd="0" destOrd="0" presId="urn:microsoft.com/office/officeart/2005/8/layout/orgChart1"/>
    <dgm:cxn modelId="{D8B1DFCC-DEF3-8447-8B92-1E816B55F92F}" type="presOf" srcId="{6CA4BDA3-226C-B846-853C-19B130354CD2}" destId="{A7E48502-0036-3B45-8C7D-9CCE20E45095}" srcOrd="1" destOrd="0" presId="urn:microsoft.com/office/officeart/2005/8/layout/orgChart1"/>
    <dgm:cxn modelId="{FE2A80EA-0932-CF46-9531-A1C04FE6030D}" type="presOf" srcId="{E2594D3B-EFB9-B84E-8ED8-44A5B35354F0}" destId="{8EAF7902-86B1-F04D-9104-FCF66BB60A77}" srcOrd="1" destOrd="0" presId="urn:microsoft.com/office/officeart/2005/8/layout/orgChart1"/>
    <dgm:cxn modelId="{43C3C2C5-D42A-1941-AB15-7D45FDCA07C8}" type="presOf" srcId="{5EF843E0-6AEE-3C46-9DFB-CC63488248BC}" destId="{10B3EF11-F97B-C146-AD8D-B14F7706D179}" srcOrd="1" destOrd="0" presId="urn:microsoft.com/office/officeart/2005/8/layout/orgChart1"/>
    <dgm:cxn modelId="{0A5BD66C-127D-F149-94AB-9C90FECFB4BB}" type="presOf" srcId="{FEC8120D-2524-E444-A0E0-5CB59D8299D3}" destId="{2D8D49C8-FF79-7845-ADA0-0D269ABE54FE}" srcOrd="0" destOrd="0" presId="urn:microsoft.com/office/officeart/2005/8/layout/orgChart1"/>
    <dgm:cxn modelId="{EF652E6B-B9B0-0D49-A0FF-40E50B66E54E}" type="presOf" srcId="{E4F848E4-CC79-F24B-81BA-3B3C3730220E}" destId="{AD91C15D-6DD5-084B-BD2D-3D1BBB859182}" srcOrd="0" destOrd="0" presId="urn:microsoft.com/office/officeart/2005/8/layout/orgChart1"/>
    <dgm:cxn modelId="{F71DA501-9B8C-5C4D-888F-4D200AB4DF98}" srcId="{FEC8120D-2524-E444-A0E0-5CB59D8299D3}" destId="{E2594D3B-EFB9-B84E-8ED8-44A5B35354F0}" srcOrd="1" destOrd="0" parTransId="{E5C491BD-9C33-3448-8284-4648AAE69D28}" sibTransId="{1AEC59B2-5E58-5747-B073-DA28AE8BCA5C}"/>
    <dgm:cxn modelId="{CF42FAE9-F2F8-874C-B121-CA3E83583ADE}" srcId="{A2378796-41AD-7440-9D85-D7E6D07BD7ED}" destId="{FEC8120D-2524-E444-A0E0-5CB59D8299D3}" srcOrd="0" destOrd="0" parTransId="{A24F8D27-1526-3F4F-BDBD-BD00D2FC6558}" sibTransId="{1FF97827-00A0-364F-B735-13B409C51509}"/>
    <dgm:cxn modelId="{26FF80B8-67B7-4546-899B-5508165776D4}" type="presOf" srcId="{5EF843E0-6AEE-3C46-9DFB-CC63488248BC}" destId="{48A312BC-C651-0843-90BB-2C778CDD471A}" srcOrd="0" destOrd="0" presId="urn:microsoft.com/office/officeart/2005/8/layout/orgChart1"/>
    <dgm:cxn modelId="{BE5DB6BC-3590-E049-AF79-C5A898A4C68A}" type="presOf" srcId="{A2378796-41AD-7440-9D85-D7E6D07BD7ED}" destId="{F1CBA78F-4344-C345-910E-F46C6E68F2D3}" srcOrd="1" destOrd="0" presId="urn:microsoft.com/office/officeart/2005/8/layout/orgChart1"/>
    <dgm:cxn modelId="{D30B6628-77F5-BB48-9C1E-84C570934E23}" type="presOf" srcId="{EC689E2F-10B7-CD44-81AA-FFCDB6176CFB}" destId="{21ECDD99-9A18-0743-A441-D30075DEF0A4}" srcOrd="0" destOrd="0" presId="urn:microsoft.com/office/officeart/2005/8/layout/orgChart1"/>
    <dgm:cxn modelId="{9A615FC1-E89E-0C45-846D-8B884DC98197}" type="presOf" srcId="{E25FE9DD-B7C2-7440-A755-742CD6F73DBE}" destId="{34DB5E49-4F34-624B-A7EC-7EA311696F63}" srcOrd="0" destOrd="0" presId="urn:microsoft.com/office/officeart/2005/8/layout/orgChart1"/>
    <dgm:cxn modelId="{51A522B8-657F-AA4B-903D-BAE5D87441F2}" type="presOf" srcId="{DDC01CC5-3BBF-F94E-9A3E-BDC694A21AF4}" destId="{1487ACBB-B854-5848-9D27-ED477B61F62F}" srcOrd="0" destOrd="0" presId="urn:microsoft.com/office/officeart/2005/8/layout/orgChart1"/>
    <dgm:cxn modelId="{BF747629-6DE8-534F-8F86-961553566070}" type="presOf" srcId="{D0039CD4-4F84-D441-B692-5871DBBFA64C}" destId="{58EF2FFF-A051-4F4E-BD02-A2A2D2BDBE8F}" srcOrd="0" destOrd="0" presId="urn:microsoft.com/office/officeart/2005/8/layout/orgChart1"/>
    <dgm:cxn modelId="{3BF3A32A-3D04-854B-B252-13B628BC273A}" type="presOf" srcId="{87C3FFB1-0E8C-8F49-8CB7-8C5909D87E0F}" destId="{51A9975C-EED1-E64E-AABE-5F845EA1A40F}" srcOrd="0" destOrd="0" presId="urn:microsoft.com/office/officeart/2005/8/layout/orgChart1"/>
    <dgm:cxn modelId="{0A680E40-F90F-8D41-848B-84D8A292FCA0}" type="presOf" srcId="{6F64BA43-08C6-354D-9594-46D454747261}" destId="{CDD130B8-0B17-CB40-806D-F11864DADAC8}" srcOrd="0" destOrd="0" presId="urn:microsoft.com/office/officeart/2005/8/layout/orgChart1"/>
    <dgm:cxn modelId="{4568DFF9-B656-9047-974B-F4E79630F29E}" srcId="{A2378796-41AD-7440-9D85-D7E6D07BD7ED}" destId="{6CA4BDA3-226C-B846-853C-19B130354CD2}" srcOrd="1" destOrd="0" parTransId="{E4F848E4-CC79-F24B-81BA-3B3C3730220E}" sibTransId="{482B77C2-20F1-7345-922E-DA121F0A6082}"/>
    <dgm:cxn modelId="{2DE0CCFC-EC78-2940-B894-2E0E3807BAD9}" type="presOf" srcId="{6CA4BDA3-226C-B846-853C-19B130354CD2}" destId="{446B2A20-BFAD-A141-9369-D3DDF869EDAB}" srcOrd="0" destOrd="0" presId="urn:microsoft.com/office/officeart/2005/8/layout/orgChart1"/>
    <dgm:cxn modelId="{AA694050-EDD5-2C4F-9547-2FEBD414D5A5}" type="presOf" srcId="{83A53DD8-AA48-7F4A-85E6-8DA4D3C08AC1}" destId="{A202C9B7-3517-9D48-9295-FD47ACD96205}" srcOrd="0" destOrd="0" presId="urn:microsoft.com/office/officeart/2005/8/layout/orgChart1"/>
    <dgm:cxn modelId="{B394AE68-77D4-4449-A77E-EE96D04F10EA}" type="presOf" srcId="{FEC8120D-2524-E444-A0E0-5CB59D8299D3}" destId="{60326075-03C8-2541-9322-C6023C9978B0}" srcOrd="1" destOrd="0" presId="urn:microsoft.com/office/officeart/2005/8/layout/orgChart1"/>
    <dgm:cxn modelId="{7167D410-2099-694E-835A-CC15A0A143F2}" srcId="{6CA4BDA3-226C-B846-853C-19B130354CD2}" destId="{5EF843E0-6AEE-3C46-9DFB-CC63488248BC}" srcOrd="1" destOrd="0" parTransId="{EC689E2F-10B7-CD44-81AA-FFCDB6176CFB}" sibTransId="{FB1B1C64-CAB4-274E-B9C6-DCCE1F439AEA}"/>
    <dgm:cxn modelId="{D48E6934-02DF-404F-961F-9D2290E07894}" type="presOf" srcId="{1AE0A466-9D7F-C54A-BF89-97AC5140A966}" destId="{78528EBF-1816-2742-B1D0-BA60BA3CD24D}" srcOrd="0" destOrd="0" presId="urn:microsoft.com/office/officeart/2005/8/layout/orgChart1"/>
    <dgm:cxn modelId="{E38203EE-3AD0-1C44-B757-BA4836D7B2BB}" type="presOf" srcId="{E5C491BD-9C33-3448-8284-4648AAE69D28}" destId="{546B9900-A568-824A-BE38-AD07D7143C0C}" srcOrd="0" destOrd="0" presId="urn:microsoft.com/office/officeart/2005/8/layout/orgChart1"/>
    <dgm:cxn modelId="{DC32722F-16E4-B649-9509-783692252DEF}" srcId="{FEC8120D-2524-E444-A0E0-5CB59D8299D3}" destId="{E25FE9DD-B7C2-7440-A755-742CD6F73DBE}" srcOrd="3" destOrd="0" parTransId="{1AE0A466-9D7F-C54A-BF89-97AC5140A966}" sibTransId="{C963D610-BA24-FE44-AD74-2D7B29A3C4BC}"/>
    <dgm:cxn modelId="{13767C7A-C8CB-1941-B6AB-761EEBD37FAB}" type="presOf" srcId="{144C3D15-BE36-984E-98C6-FF294102454C}" destId="{07BB6390-54A7-B648-A175-A6A4A7A7C827}" srcOrd="1" destOrd="0" presId="urn:microsoft.com/office/officeart/2005/8/layout/orgChart1"/>
    <dgm:cxn modelId="{7B2DAF98-1BCF-EC4E-9ECE-EF4F5BAB058D}" type="presParOf" srcId="{CDD130B8-0B17-CB40-806D-F11864DADAC8}" destId="{50325D62-B5D2-694F-B475-3CD96AE0F737}" srcOrd="0" destOrd="0" presId="urn:microsoft.com/office/officeart/2005/8/layout/orgChart1"/>
    <dgm:cxn modelId="{86DCEF05-5BDA-8545-B36B-1BF87CCD78A6}" type="presParOf" srcId="{50325D62-B5D2-694F-B475-3CD96AE0F737}" destId="{D4F40A11-384F-CD4E-B8B2-8A77F000A9AC}" srcOrd="0" destOrd="0" presId="urn:microsoft.com/office/officeart/2005/8/layout/orgChart1"/>
    <dgm:cxn modelId="{E3B72EAF-ED1B-AD4A-B596-C8591945447D}" type="presParOf" srcId="{D4F40A11-384F-CD4E-B8B2-8A77F000A9AC}" destId="{B76929A3-5905-1549-BBFB-44982FB6CDD5}" srcOrd="0" destOrd="0" presId="urn:microsoft.com/office/officeart/2005/8/layout/orgChart1"/>
    <dgm:cxn modelId="{6CA2F10C-9A8E-6047-8CD0-A5328E74809A}" type="presParOf" srcId="{D4F40A11-384F-CD4E-B8B2-8A77F000A9AC}" destId="{F1CBA78F-4344-C345-910E-F46C6E68F2D3}" srcOrd="1" destOrd="0" presId="urn:microsoft.com/office/officeart/2005/8/layout/orgChart1"/>
    <dgm:cxn modelId="{5D49F2D4-9E17-C940-AEC1-17A76203F644}" type="presParOf" srcId="{50325D62-B5D2-694F-B475-3CD96AE0F737}" destId="{8C03E394-EA06-0049-8935-77BD3D7D829E}" srcOrd="1" destOrd="0" presId="urn:microsoft.com/office/officeart/2005/8/layout/orgChart1"/>
    <dgm:cxn modelId="{48ECA26D-FA2A-4C4D-8C9D-696D950884DC}" type="presParOf" srcId="{8C03E394-EA06-0049-8935-77BD3D7D829E}" destId="{15F1C0B5-A264-4E41-B0E3-C107A0E6F5BB}" srcOrd="0" destOrd="0" presId="urn:microsoft.com/office/officeart/2005/8/layout/orgChart1"/>
    <dgm:cxn modelId="{909C271C-F401-F544-BE21-F3D677BB0422}" type="presParOf" srcId="{8C03E394-EA06-0049-8935-77BD3D7D829E}" destId="{AA592A14-1221-D946-8789-6CB25A0D132A}" srcOrd="1" destOrd="0" presId="urn:microsoft.com/office/officeart/2005/8/layout/orgChart1"/>
    <dgm:cxn modelId="{7E248458-B65C-8A49-A341-70232AD5A61B}" type="presParOf" srcId="{AA592A14-1221-D946-8789-6CB25A0D132A}" destId="{9E162725-342C-C545-9635-3E09625A9854}" srcOrd="0" destOrd="0" presId="urn:microsoft.com/office/officeart/2005/8/layout/orgChart1"/>
    <dgm:cxn modelId="{5FC778B9-4C0F-A146-AB70-E96B9EC8FDD9}" type="presParOf" srcId="{9E162725-342C-C545-9635-3E09625A9854}" destId="{2D8D49C8-FF79-7845-ADA0-0D269ABE54FE}" srcOrd="0" destOrd="0" presId="urn:microsoft.com/office/officeart/2005/8/layout/orgChart1"/>
    <dgm:cxn modelId="{F66B4B27-7566-954D-911B-625F00BF7E50}" type="presParOf" srcId="{9E162725-342C-C545-9635-3E09625A9854}" destId="{60326075-03C8-2541-9322-C6023C9978B0}" srcOrd="1" destOrd="0" presId="urn:microsoft.com/office/officeart/2005/8/layout/orgChart1"/>
    <dgm:cxn modelId="{C3F0B511-E9C9-B848-A17D-7F6BB246C34A}" type="presParOf" srcId="{AA592A14-1221-D946-8789-6CB25A0D132A}" destId="{3F1F6DA5-8CB8-194A-8DC0-5EDBEAF17AFC}" srcOrd="1" destOrd="0" presId="urn:microsoft.com/office/officeart/2005/8/layout/orgChart1"/>
    <dgm:cxn modelId="{FFEB4F4D-568E-D244-A0AE-B2CE47D332AF}" type="presParOf" srcId="{3F1F6DA5-8CB8-194A-8DC0-5EDBEAF17AFC}" destId="{A202C9B7-3517-9D48-9295-FD47ACD96205}" srcOrd="0" destOrd="0" presId="urn:microsoft.com/office/officeart/2005/8/layout/orgChart1"/>
    <dgm:cxn modelId="{7ED34ACC-BBB4-3047-8D52-E83BBF6CAFFE}" type="presParOf" srcId="{3F1F6DA5-8CB8-194A-8DC0-5EDBEAF17AFC}" destId="{85B306C7-43B6-064E-8BB1-D46993BE7A84}" srcOrd="1" destOrd="0" presId="urn:microsoft.com/office/officeart/2005/8/layout/orgChart1"/>
    <dgm:cxn modelId="{18900D8D-5130-A841-8E58-DEAD25AE9701}" type="presParOf" srcId="{85B306C7-43B6-064E-8BB1-D46993BE7A84}" destId="{1BEDE9EB-4138-7746-AB9D-909BD098673E}" srcOrd="0" destOrd="0" presId="urn:microsoft.com/office/officeart/2005/8/layout/orgChart1"/>
    <dgm:cxn modelId="{E5FAC533-77E4-0344-A23C-2DE7D57F9A3C}" type="presParOf" srcId="{1BEDE9EB-4138-7746-AB9D-909BD098673E}" destId="{1487ACBB-B854-5848-9D27-ED477B61F62F}" srcOrd="0" destOrd="0" presId="urn:microsoft.com/office/officeart/2005/8/layout/orgChart1"/>
    <dgm:cxn modelId="{1AD177B7-10B9-3C4D-B512-B79F8CEDD495}" type="presParOf" srcId="{1BEDE9EB-4138-7746-AB9D-909BD098673E}" destId="{74319B15-0A90-D34F-BBFD-3BF77631BC50}" srcOrd="1" destOrd="0" presId="urn:microsoft.com/office/officeart/2005/8/layout/orgChart1"/>
    <dgm:cxn modelId="{922419AA-A268-1748-B3B9-AB6797E166B4}" type="presParOf" srcId="{85B306C7-43B6-064E-8BB1-D46993BE7A84}" destId="{30485892-9D75-B04C-B11B-081BAF290944}" srcOrd="1" destOrd="0" presId="urn:microsoft.com/office/officeart/2005/8/layout/orgChart1"/>
    <dgm:cxn modelId="{CD420431-D520-2947-8CF3-0C4E0074C6D4}" type="presParOf" srcId="{85B306C7-43B6-064E-8BB1-D46993BE7A84}" destId="{676B98D4-265A-D641-926D-A9D265726B42}" srcOrd="2" destOrd="0" presId="urn:microsoft.com/office/officeart/2005/8/layout/orgChart1"/>
    <dgm:cxn modelId="{4CBB6721-13CB-8047-AEF9-804515A35EDD}" type="presParOf" srcId="{3F1F6DA5-8CB8-194A-8DC0-5EDBEAF17AFC}" destId="{546B9900-A568-824A-BE38-AD07D7143C0C}" srcOrd="2" destOrd="0" presId="urn:microsoft.com/office/officeart/2005/8/layout/orgChart1"/>
    <dgm:cxn modelId="{2487D0B1-F8C0-9543-BD50-F6C3BF466822}" type="presParOf" srcId="{3F1F6DA5-8CB8-194A-8DC0-5EDBEAF17AFC}" destId="{FADECB2E-2DAB-7D4F-927E-1FF1BC8BC08E}" srcOrd="3" destOrd="0" presId="urn:microsoft.com/office/officeart/2005/8/layout/orgChart1"/>
    <dgm:cxn modelId="{08C1B353-F4D2-5942-8134-9B67CE03D007}" type="presParOf" srcId="{FADECB2E-2DAB-7D4F-927E-1FF1BC8BC08E}" destId="{A8D18FEC-26EC-0246-A9D6-753733C8510F}" srcOrd="0" destOrd="0" presId="urn:microsoft.com/office/officeart/2005/8/layout/orgChart1"/>
    <dgm:cxn modelId="{F864ABBA-69D5-CE46-8D65-0BE959A5A180}" type="presParOf" srcId="{A8D18FEC-26EC-0246-A9D6-753733C8510F}" destId="{26E4C018-C9B1-7843-B051-7D7E532804EE}" srcOrd="0" destOrd="0" presId="urn:microsoft.com/office/officeart/2005/8/layout/orgChart1"/>
    <dgm:cxn modelId="{E0F8B0FE-CB31-CB40-B3EB-471C4F0D3D19}" type="presParOf" srcId="{A8D18FEC-26EC-0246-A9D6-753733C8510F}" destId="{8EAF7902-86B1-F04D-9104-FCF66BB60A77}" srcOrd="1" destOrd="0" presId="urn:microsoft.com/office/officeart/2005/8/layout/orgChart1"/>
    <dgm:cxn modelId="{59560102-4C3E-F043-A621-5F4A5D3B41B9}" type="presParOf" srcId="{FADECB2E-2DAB-7D4F-927E-1FF1BC8BC08E}" destId="{15D598A4-FE9D-3947-AF87-CC24F6E7573F}" srcOrd="1" destOrd="0" presId="urn:microsoft.com/office/officeart/2005/8/layout/orgChart1"/>
    <dgm:cxn modelId="{AE0CD55B-B749-524D-9A0D-50E172FCC305}" type="presParOf" srcId="{FADECB2E-2DAB-7D4F-927E-1FF1BC8BC08E}" destId="{73243446-E15F-144F-9460-4BF7CC291A4D}" srcOrd="2" destOrd="0" presId="urn:microsoft.com/office/officeart/2005/8/layout/orgChart1"/>
    <dgm:cxn modelId="{3FAC6689-940C-084A-BD3D-22C46348423E}" type="presParOf" srcId="{3F1F6DA5-8CB8-194A-8DC0-5EDBEAF17AFC}" destId="{CA006A5C-492F-DC47-B455-F0FC5032790A}" srcOrd="4" destOrd="0" presId="urn:microsoft.com/office/officeart/2005/8/layout/orgChart1"/>
    <dgm:cxn modelId="{0A44428F-FAEA-914C-9F60-763E9C33561A}" type="presParOf" srcId="{3F1F6DA5-8CB8-194A-8DC0-5EDBEAF17AFC}" destId="{63875546-19E2-DA47-BBF8-7EBF8CEE7AD9}" srcOrd="5" destOrd="0" presId="urn:microsoft.com/office/officeart/2005/8/layout/orgChart1"/>
    <dgm:cxn modelId="{D1E21CEC-9B54-074E-856E-42283A7C19BE}" type="presParOf" srcId="{63875546-19E2-DA47-BBF8-7EBF8CEE7AD9}" destId="{8D3185F6-8926-C84B-8C8B-57BE710682C1}" srcOrd="0" destOrd="0" presId="urn:microsoft.com/office/officeart/2005/8/layout/orgChart1"/>
    <dgm:cxn modelId="{46B0D12F-36B3-8E48-A776-E1EC186B576A}" type="presParOf" srcId="{8D3185F6-8926-C84B-8C8B-57BE710682C1}" destId="{51A9975C-EED1-E64E-AABE-5F845EA1A40F}" srcOrd="0" destOrd="0" presId="urn:microsoft.com/office/officeart/2005/8/layout/orgChart1"/>
    <dgm:cxn modelId="{BB4E1E86-62F6-7341-AA29-BEF5B5E1B477}" type="presParOf" srcId="{8D3185F6-8926-C84B-8C8B-57BE710682C1}" destId="{C23BBAF0-F6FB-C64B-87EB-EF4C433580D0}" srcOrd="1" destOrd="0" presId="urn:microsoft.com/office/officeart/2005/8/layout/orgChart1"/>
    <dgm:cxn modelId="{55701BF1-F6E3-D441-AE6D-B9E435EC72C9}" type="presParOf" srcId="{63875546-19E2-DA47-BBF8-7EBF8CEE7AD9}" destId="{3273F681-55D1-EC47-93CA-D43A5F534A05}" srcOrd="1" destOrd="0" presId="urn:microsoft.com/office/officeart/2005/8/layout/orgChart1"/>
    <dgm:cxn modelId="{39518E02-FCAA-4C4B-8F30-274CA4D80A0B}" type="presParOf" srcId="{63875546-19E2-DA47-BBF8-7EBF8CEE7AD9}" destId="{71A697D2-7A2A-A64E-9199-F19589DC543A}" srcOrd="2" destOrd="0" presId="urn:microsoft.com/office/officeart/2005/8/layout/orgChart1"/>
    <dgm:cxn modelId="{603729E4-7174-B342-9EA2-AEC98565E0C3}" type="presParOf" srcId="{3F1F6DA5-8CB8-194A-8DC0-5EDBEAF17AFC}" destId="{78528EBF-1816-2742-B1D0-BA60BA3CD24D}" srcOrd="6" destOrd="0" presId="urn:microsoft.com/office/officeart/2005/8/layout/orgChart1"/>
    <dgm:cxn modelId="{512B503B-FB1D-AD4A-900C-EEED0E381AAD}" type="presParOf" srcId="{3F1F6DA5-8CB8-194A-8DC0-5EDBEAF17AFC}" destId="{23572D80-E615-A741-8A9F-ED07C625AC0F}" srcOrd="7" destOrd="0" presId="urn:microsoft.com/office/officeart/2005/8/layout/orgChart1"/>
    <dgm:cxn modelId="{E6B47C17-CBBE-CD4E-B83D-8B1800F70A5A}" type="presParOf" srcId="{23572D80-E615-A741-8A9F-ED07C625AC0F}" destId="{AEA44314-1D6A-4746-BCE3-C2878B814E8C}" srcOrd="0" destOrd="0" presId="urn:microsoft.com/office/officeart/2005/8/layout/orgChart1"/>
    <dgm:cxn modelId="{54B38679-3303-954E-8A74-F1E2EA25F8FC}" type="presParOf" srcId="{AEA44314-1D6A-4746-BCE3-C2878B814E8C}" destId="{34DB5E49-4F34-624B-A7EC-7EA311696F63}" srcOrd="0" destOrd="0" presId="urn:microsoft.com/office/officeart/2005/8/layout/orgChart1"/>
    <dgm:cxn modelId="{2E883E97-08E3-1A4F-A0AF-D4AABB51D3BD}" type="presParOf" srcId="{AEA44314-1D6A-4746-BCE3-C2878B814E8C}" destId="{432CA292-A050-C04B-BFE0-7BAC5F3D1E1E}" srcOrd="1" destOrd="0" presId="urn:microsoft.com/office/officeart/2005/8/layout/orgChart1"/>
    <dgm:cxn modelId="{620391CB-0E5B-3E46-B8A0-F58996E849E8}" type="presParOf" srcId="{23572D80-E615-A741-8A9F-ED07C625AC0F}" destId="{87B9F38E-2AD5-A243-BA29-5EE44DEBC4B1}" srcOrd="1" destOrd="0" presId="urn:microsoft.com/office/officeart/2005/8/layout/orgChart1"/>
    <dgm:cxn modelId="{1797DCC7-FB97-D949-AED2-9BDE9E2F7AA0}" type="presParOf" srcId="{23572D80-E615-A741-8A9F-ED07C625AC0F}" destId="{ECF7BF4B-84AE-684C-A2DD-1CB0F6A05ADB}" srcOrd="2" destOrd="0" presId="urn:microsoft.com/office/officeart/2005/8/layout/orgChart1"/>
    <dgm:cxn modelId="{954D3F58-BAAF-7D40-9C13-9D5F06BDB99B}" type="presParOf" srcId="{AA592A14-1221-D946-8789-6CB25A0D132A}" destId="{E859B3EF-DAD0-7544-BDCB-5D3A574D89B3}" srcOrd="2" destOrd="0" presId="urn:microsoft.com/office/officeart/2005/8/layout/orgChart1"/>
    <dgm:cxn modelId="{D94358F0-FB69-6344-8600-00169FA6B69C}" type="presParOf" srcId="{8C03E394-EA06-0049-8935-77BD3D7D829E}" destId="{AD91C15D-6DD5-084B-BD2D-3D1BBB859182}" srcOrd="2" destOrd="0" presId="urn:microsoft.com/office/officeart/2005/8/layout/orgChart1"/>
    <dgm:cxn modelId="{E005AED7-96F2-924B-A0EF-F762D7703FA5}" type="presParOf" srcId="{8C03E394-EA06-0049-8935-77BD3D7D829E}" destId="{3544161E-9BC2-AA42-B179-C4AF7F859673}" srcOrd="3" destOrd="0" presId="urn:microsoft.com/office/officeart/2005/8/layout/orgChart1"/>
    <dgm:cxn modelId="{750AA372-FC64-8E47-B189-D6CBA4DCAB06}" type="presParOf" srcId="{3544161E-9BC2-AA42-B179-C4AF7F859673}" destId="{C81FD9F2-0FC1-7C4A-B8CA-C8971AA2C617}" srcOrd="0" destOrd="0" presId="urn:microsoft.com/office/officeart/2005/8/layout/orgChart1"/>
    <dgm:cxn modelId="{CFEF4EE4-9412-8544-A9CC-FE0D8EBC68E9}" type="presParOf" srcId="{C81FD9F2-0FC1-7C4A-B8CA-C8971AA2C617}" destId="{446B2A20-BFAD-A141-9369-D3DDF869EDAB}" srcOrd="0" destOrd="0" presId="urn:microsoft.com/office/officeart/2005/8/layout/orgChart1"/>
    <dgm:cxn modelId="{9C9C421A-4B0E-1544-9126-F2726CF12EB4}" type="presParOf" srcId="{C81FD9F2-0FC1-7C4A-B8CA-C8971AA2C617}" destId="{A7E48502-0036-3B45-8C7D-9CCE20E45095}" srcOrd="1" destOrd="0" presId="urn:microsoft.com/office/officeart/2005/8/layout/orgChart1"/>
    <dgm:cxn modelId="{463687A7-B319-BB42-AD92-CFA30026BB78}" type="presParOf" srcId="{3544161E-9BC2-AA42-B179-C4AF7F859673}" destId="{C8B9A980-0BFA-7D42-BDCC-B6CE5FE593F0}" srcOrd="1" destOrd="0" presId="urn:microsoft.com/office/officeart/2005/8/layout/orgChart1"/>
    <dgm:cxn modelId="{903198C1-0D9B-2A4C-B0F9-4A29EE4D186E}" type="presParOf" srcId="{C8B9A980-0BFA-7D42-BDCC-B6CE5FE593F0}" destId="{58EF2FFF-A051-4F4E-BD02-A2A2D2BDBE8F}" srcOrd="0" destOrd="0" presId="urn:microsoft.com/office/officeart/2005/8/layout/orgChart1"/>
    <dgm:cxn modelId="{C204273D-A2A9-354A-AAC8-6A54CC5559F2}" type="presParOf" srcId="{C8B9A980-0BFA-7D42-BDCC-B6CE5FE593F0}" destId="{FEB85967-E046-964D-891B-05650CC246BC}" srcOrd="1" destOrd="0" presId="urn:microsoft.com/office/officeart/2005/8/layout/orgChart1"/>
    <dgm:cxn modelId="{09C442C7-2111-C14A-BF8B-1D150FA56387}" type="presParOf" srcId="{FEB85967-E046-964D-891B-05650CC246BC}" destId="{2263E551-0818-7241-84B0-D270AF6039DD}" srcOrd="0" destOrd="0" presId="urn:microsoft.com/office/officeart/2005/8/layout/orgChart1"/>
    <dgm:cxn modelId="{C52213AF-D39E-F14F-BF5D-79397E44ED46}" type="presParOf" srcId="{2263E551-0818-7241-84B0-D270AF6039DD}" destId="{1BBB79E1-41F6-A944-9735-E6AA81D81AAF}" srcOrd="0" destOrd="0" presId="urn:microsoft.com/office/officeart/2005/8/layout/orgChart1"/>
    <dgm:cxn modelId="{E2278545-F9D9-DF48-800D-6711E02C0175}" type="presParOf" srcId="{2263E551-0818-7241-84B0-D270AF6039DD}" destId="{07BB6390-54A7-B648-A175-A6A4A7A7C827}" srcOrd="1" destOrd="0" presId="urn:microsoft.com/office/officeart/2005/8/layout/orgChart1"/>
    <dgm:cxn modelId="{03731736-0D75-6040-B876-7A0D6DACC135}" type="presParOf" srcId="{FEB85967-E046-964D-891B-05650CC246BC}" destId="{4E5A706B-187F-6641-B570-C69C80DD37FE}" srcOrd="1" destOrd="0" presId="urn:microsoft.com/office/officeart/2005/8/layout/orgChart1"/>
    <dgm:cxn modelId="{6A7F8B84-BE44-5D46-A3C5-BCF8F6DFA662}" type="presParOf" srcId="{FEB85967-E046-964D-891B-05650CC246BC}" destId="{69D4F0DE-06AF-044D-B691-AA51899C3713}" srcOrd="2" destOrd="0" presId="urn:microsoft.com/office/officeart/2005/8/layout/orgChart1"/>
    <dgm:cxn modelId="{CA9C9444-30F6-AC4C-8819-59EB13E1BB0F}" type="presParOf" srcId="{C8B9A980-0BFA-7D42-BDCC-B6CE5FE593F0}" destId="{21ECDD99-9A18-0743-A441-D30075DEF0A4}" srcOrd="2" destOrd="0" presId="urn:microsoft.com/office/officeart/2005/8/layout/orgChart1"/>
    <dgm:cxn modelId="{BF40C428-4576-0744-A30B-F4E3BCB12F12}" type="presParOf" srcId="{C8B9A980-0BFA-7D42-BDCC-B6CE5FE593F0}" destId="{81D36F1A-907B-D84B-893D-650E84F63ABD}" srcOrd="3" destOrd="0" presId="urn:microsoft.com/office/officeart/2005/8/layout/orgChart1"/>
    <dgm:cxn modelId="{B3FF0B20-F79E-5E4E-B414-EEF3F7796CE2}" type="presParOf" srcId="{81D36F1A-907B-D84B-893D-650E84F63ABD}" destId="{F898E2C5-580A-DB40-8102-015B4CB9BF1A}" srcOrd="0" destOrd="0" presId="urn:microsoft.com/office/officeart/2005/8/layout/orgChart1"/>
    <dgm:cxn modelId="{065F1C98-3E32-B644-8AE6-7E2B168AB206}" type="presParOf" srcId="{F898E2C5-580A-DB40-8102-015B4CB9BF1A}" destId="{48A312BC-C651-0843-90BB-2C778CDD471A}" srcOrd="0" destOrd="0" presId="urn:microsoft.com/office/officeart/2005/8/layout/orgChart1"/>
    <dgm:cxn modelId="{8D561173-29F6-8E40-AA74-D99BD384E52C}" type="presParOf" srcId="{F898E2C5-580A-DB40-8102-015B4CB9BF1A}" destId="{10B3EF11-F97B-C146-AD8D-B14F7706D179}" srcOrd="1" destOrd="0" presId="urn:microsoft.com/office/officeart/2005/8/layout/orgChart1"/>
    <dgm:cxn modelId="{714D5CC9-2DDC-2749-B4B9-48FD89183FF6}" type="presParOf" srcId="{81D36F1A-907B-D84B-893D-650E84F63ABD}" destId="{48CBEB04-F461-1843-9C87-3A66952914C3}" srcOrd="1" destOrd="0" presId="urn:microsoft.com/office/officeart/2005/8/layout/orgChart1"/>
    <dgm:cxn modelId="{AEEFB66F-63CD-BD46-8E2A-E116754452DD}" type="presParOf" srcId="{81D36F1A-907B-D84B-893D-650E84F63ABD}" destId="{476A08B9-311B-FF4E-BED9-9FC85E0FE60F}" srcOrd="2" destOrd="0" presId="urn:microsoft.com/office/officeart/2005/8/layout/orgChart1"/>
    <dgm:cxn modelId="{FD67999C-62DE-9041-A10D-B4649622D0BF}" type="presParOf" srcId="{3544161E-9BC2-AA42-B179-C4AF7F859673}" destId="{AF8FC7D6-8F5C-2C43-BA25-D462E3F8A581}" srcOrd="2" destOrd="0" presId="urn:microsoft.com/office/officeart/2005/8/layout/orgChart1"/>
    <dgm:cxn modelId="{4EBF26E1-065E-1640-8064-0FBDCD39AB10}" type="presParOf" srcId="{50325D62-B5D2-694F-B475-3CD96AE0F737}" destId="{726B89CC-3C4D-EB48-993D-65C84E7DF5B6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ECDD99-9A18-0743-A441-D30075DEF0A4}">
      <dsp:nvSpPr>
        <dsp:cNvPr id="0" name=""/>
        <dsp:cNvSpPr/>
      </dsp:nvSpPr>
      <dsp:spPr>
        <a:xfrm>
          <a:off x="3154858" y="1619466"/>
          <a:ext cx="200359" cy="156280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62806"/>
              </a:lnTo>
              <a:lnTo>
                <a:pt x="200359" y="1562806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8EF2FFF-A051-4F4E-BD02-A2A2D2BDBE8F}">
      <dsp:nvSpPr>
        <dsp:cNvPr id="0" name=""/>
        <dsp:cNvSpPr/>
      </dsp:nvSpPr>
      <dsp:spPr>
        <a:xfrm>
          <a:off x="3154858" y="1619466"/>
          <a:ext cx="200359" cy="6144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14436"/>
              </a:lnTo>
              <a:lnTo>
                <a:pt x="200359" y="614436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D91C15D-6DD5-084B-BD2D-3D1BBB859182}">
      <dsp:nvSpPr>
        <dsp:cNvPr id="0" name=""/>
        <dsp:cNvSpPr/>
      </dsp:nvSpPr>
      <dsp:spPr>
        <a:xfrm>
          <a:off x="2881033" y="671096"/>
          <a:ext cx="808118" cy="2805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0251"/>
              </a:lnTo>
              <a:lnTo>
                <a:pt x="808118" y="140251"/>
              </a:lnTo>
              <a:lnTo>
                <a:pt x="808118" y="280503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528EBF-1816-2742-B1D0-BA60BA3CD24D}">
      <dsp:nvSpPr>
        <dsp:cNvPr id="0" name=""/>
        <dsp:cNvSpPr/>
      </dsp:nvSpPr>
      <dsp:spPr>
        <a:xfrm>
          <a:off x="1538622" y="1619466"/>
          <a:ext cx="200359" cy="345954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59546"/>
              </a:lnTo>
              <a:lnTo>
                <a:pt x="200359" y="3459546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A006A5C-492F-DC47-B455-F0FC5032790A}">
      <dsp:nvSpPr>
        <dsp:cNvPr id="0" name=""/>
        <dsp:cNvSpPr/>
      </dsp:nvSpPr>
      <dsp:spPr>
        <a:xfrm>
          <a:off x="1538622" y="1619466"/>
          <a:ext cx="200359" cy="25111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11176"/>
              </a:lnTo>
              <a:lnTo>
                <a:pt x="200359" y="2511176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46B9900-A568-824A-BE38-AD07D7143C0C}">
      <dsp:nvSpPr>
        <dsp:cNvPr id="0" name=""/>
        <dsp:cNvSpPr/>
      </dsp:nvSpPr>
      <dsp:spPr>
        <a:xfrm>
          <a:off x="1538622" y="1619466"/>
          <a:ext cx="200359" cy="156280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62806"/>
              </a:lnTo>
              <a:lnTo>
                <a:pt x="200359" y="1562806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202C9B7-3517-9D48-9295-FD47ACD96205}">
      <dsp:nvSpPr>
        <dsp:cNvPr id="0" name=""/>
        <dsp:cNvSpPr/>
      </dsp:nvSpPr>
      <dsp:spPr>
        <a:xfrm>
          <a:off x="1538622" y="1619466"/>
          <a:ext cx="200359" cy="6144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14436"/>
              </a:lnTo>
              <a:lnTo>
                <a:pt x="200359" y="614436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5F1C0B5-A264-4E41-B0E3-C107A0E6F5BB}">
      <dsp:nvSpPr>
        <dsp:cNvPr id="0" name=""/>
        <dsp:cNvSpPr/>
      </dsp:nvSpPr>
      <dsp:spPr>
        <a:xfrm>
          <a:off x="2072915" y="671096"/>
          <a:ext cx="808118" cy="280503"/>
        </a:xfrm>
        <a:custGeom>
          <a:avLst/>
          <a:gdLst/>
          <a:ahLst/>
          <a:cxnLst/>
          <a:rect l="0" t="0" r="0" b="0"/>
          <a:pathLst>
            <a:path>
              <a:moveTo>
                <a:pt x="808118" y="0"/>
              </a:moveTo>
              <a:lnTo>
                <a:pt x="808118" y="140251"/>
              </a:lnTo>
              <a:lnTo>
                <a:pt x="0" y="140251"/>
              </a:lnTo>
              <a:lnTo>
                <a:pt x="0" y="280503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76929A3-5905-1549-BBFB-44982FB6CDD5}">
      <dsp:nvSpPr>
        <dsp:cNvPr id="0" name=""/>
        <dsp:cNvSpPr/>
      </dsp:nvSpPr>
      <dsp:spPr>
        <a:xfrm>
          <a:off x="2213167" y="3230"/>
          <a:ext cx="1335732" cy="66786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Joes</a:t>
          </a:r>
          <a:endParaRPr lang="en-US" sz="2100" kern="1200" dirty="0"/>
        </a:p>
      </dsp:txBody>
      <dsp:txXfrm>
        <a:off x="2213167" y="3230"/>
        <a:ext cx="1335732" cy="667866"/>
      </dsp:txXfrm>
    </dsp:sp>
    <dsp:sp modelId="{2D8D49C8-FF79-7845-ADA0-0D269ABE54FE}">
      <dsp:nvSpPr>
        <dsp:cNvPr id="0" name=""/>
        <dsp:cNvSpPr/>
      </dsp:nvSpPr>
      <dsp:spPr>
        <a:xfrm>
          <a:off x="1405049" y="951600"/>
          <a:ext cx="1335732" cy="66786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People</a:t>
          </a:r>
          <a:endParaRPr lang="en-US" sz="2100" kern="1200" dirty="0"/>
        </a:p>
      </dsp:txBody>
      <dsp:txXfrm>
        <a:off x="1405049" y="951600"/>
        <a:ext cx="1335732" cy="667866"/>
      </dsp:txXfrm>
    </dsp:sp>
    <dsp:sp modelId="{1487ACBB-B854-5848-9D27-ED477B61F62F}">
      <dsp:nvSpPr>
        <dsp:cNvPr id="0" name=""/>
        <dsp:cNvSpPr/>
      </dsp:nvSpPr>
      <dsp:spPr>
        <a:xfrm>
          <a:off x="1738982" y="1899970"/>
          <a:ext cx="1335732" cy="66786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Carl</a:t>
          </a:r>
          <a:endParaRPr lang="en-US" sz="2100" kern="1200" dirty="0"/>
        </a:p>
      </dsp:txBody>
      <dsp:txXfrm>
        <a:off x="1738982" y="1899970"/>
        <a:ext cx="1335732" cy="667866"/>
      </dsp:txXfrm>
    </dsp:sp>
    <dsp:sp modelId="{26E4C018-C9B1-7843-B051-7D7E532804EE}">
      <dsp:nvSpPr>
        <dsp:cNvPr id="0" name=""/>
        <dsp:cNvSpPr/>
      </dsp:nvSpPr>
      <dsp:spPr>
        <a:xfrm>
          <a:off x="1738982" y="2848340"/>
          <a:ext cx="1335732" cy="66786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Maggie</a:t>
          </a:r>
          <a:endParaRPr lang="en-US" sz="2100" kern="1200" dirty="0"/>
        </a:p>
      </dsp:txBody>
      <dsp:txXfrm>
        <a:off x="1738982" y="2848340"/>
        <a:ext cx="1335732" cy="667866"/>
      </dsp:txXfrm>
    </dsp:sp>
    <dsp:sp modelId="{51A9975C-EED1-E64E-AABE-5F845EA1A40F}">
      <dsp:nvSpPr>
        <dsp:cNvPr id="0" name=""/>
        <dsp:cNvSpPr/>
      </dsp:nvSpPr>
      <dsp:spPr>
        <a:xfrm>
          <a:off x="1738982" y="3796710"/>
          <a:ext cx="1335732" cy="66786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Rick</a:t>
          </a:r>
          <a:endParaRPr lang="en-US" sz="2100" kern="1200" dirty="0"/>
        </a:p>
      </dsp:txBody>
      <dsp:txXfrm>
        <a:off x="1738982" y="3796710"/>
        <a:ext cx="1335732" cy="667866"/>
      </dsp:txXfrm>
    </dsp:sp>
    <dsp:sp modelId="{34DB5E49-4F34-624B-A7EC-7EA311696F63}">
      <dsp:nvSpPr>
        <dsp:cNvPr id="0" name=""/>
        <dsp:cNvSpPr/>
      </dsp:nvSpPr>
      <dsp:spPr>
        <a:xfrm>
          <a:off x="1738982" y="4745080"/>
          <a:ext cx="1335732" cy="66786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Eugene</a:t>
          </a:r>
          <a:endParaRPr lang="en-US" sz="2100" kern="1200" dirty="0"/>
        </a:p>
      </dsp:txBody>
      <dsp:txXfrm>
        <a:off x="1738982" y="4745080"/>
        <a:ext cx="1335732" cy="667866"/>
      </dsp:txXfrm>
    </dsp:sp>
    <dsp:sp modelId="{446B2A20-BFAD-A141-9369-D3DDF869EDAB}">
      <dsp:nvSpPr>
        <dsp:cNvPr id="0" name=""/>
        <dsp:cNvSpPr/>
      </dsp:nvSpPr>
      <dsp:spPr>
        <a:xfrm>
          <a:off x="3021285" y="951600"/>
          <a:ext cx="1335732" cy="66786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Groups</a:t>
          </a:r>
          <a:endParaRPr lang="en-US" sz="2100" kern="1200" dirty="0"/>
        </a:p>
      </dsp:txBody>
      <dsp:txXfrm>
        <a:off x="3021285" y="951600"/>
        <a:ext cx="1335732" cy="667866"/>
      </dsp:txXfrm>
    </dsp:sp>
    <dsp:sp modelId="{1BBB79E1-41F6-A944-9735-E6AA81D81AAF}">
      <dsp:nvSpPr>
        <dsp:cNvPr id="0" name=""/>
        <dsp:cNvSpPr/>
      </dsp:nvSpPr>
      <dsp:spPr>
        <a:xfrm>
          <a:off x="3355218" y="1899970"/>
          <a:ext cx="1335732" cy="66786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Managers</a:t>
          </a:r>
          <a:endParaRPr lang="en-US" sz="2100" kern="1200" dirty="0"/>
        </a:p>
      </dsp:txBody>
      <dsp:txXfrm>
        <a:off x="3355218" y="1899970"/>
        <a:ext cx="1335732" cy="667866"/>
      </dsp:txXfrm>
    </dsp:sp>
    <dsp:sp modelId="{48A312BC-C651-0843-90BB-2C778CDD471A}">
      <dsp:nvSpPr>
        <dsp:cNvPr id="0" name=""/>
        <dsp:cNvSpPr/>
      </dsp:nvSpPr>
      <dsp:spPr>
        <a:xfrm>
          <a:off x="3355218" y="2848340"/>
          <a:ext cx="1335732" cy="66786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Crew</a:t>
          </a:r>
          <a:endParaRPr lang="en-US" sz="2100" kern="1200" dirty="0"/>
        </a:p>
      </dsp:txBody>
      <dsp:txXfrm>
        <a:off x="3355218" y="2848340"/>
        <a:ext cx="1335732" cy="66786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4" y="0"/>
            <a:ext cx="3076363" cy="467360"/>
          </a:xfrm>
          <a:prstGeom prst="rect">
            <a:avLst/>
          </a:prstGeom>
        </p:spPr>
        <p:txBody>
          <a:bodyPr vert="horz" lIns="93963" tIns="46979" rIns="93963" bIns="4697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1297" y="0"/>
            <a:ext cx="3076363" cy="467360"/>
          </a:xfrm>
          <a:prstGeom prst="rect">
            <a:avLst/>
          </a:prstGeom>
        </p:spPr>
        <p:txBody>
          <a:bodyPr vert="horz" lIns="93963" tIns="46979" rIns="93963" bIns="46979" rtlCol="0"/>
          <a:lstStyle>
            <a:lvl1pPr algn="r">
              <a:defRPr sz="1200"/>
            </a:lvl1pPr>
          </a:lstStyle>
          <a:p>
            <a:fld id="{71E93231-647A-476B-A846-C8DB768BA86C}" type="datetimeFigureOut">
              <a:rPr lang="en-US" smtClean="0"/>
              <a:pPr/>
              <a:t>4/16/16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4" y="8878218"/>
            <a:ext cx="3076363" cy="467360"/>
          </a:xfrm>
          <a:prstGeom prst="rect">
            <a:avLst/>
          </a:prstGeom>
        </p:spPr>
        <p:txBody>
          <a:bodyPr vert="horz" lIns="93963" tIns="46979" rIns="93963" bIns="4697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1297" y="8878218"/>
            <a:ext cx="3076363" cy="467360"/>
          </a:xfrm>
          <a:prstGeom prst="rect">
            <a:avLst/>
          </a:prstGeom>
        </p:spPr>
        <p:txBody>
          <a:bodyPr vert="horz" lIns="93963" tIns="46979" rIns="93963" bIns="46979" rtlCol="0" anchor="b"/>
          <a:lstStyle>
            <a:lvl1pPr algn="r">
              <a:defRPr sz="1200"/>
            </a:lvl1pPr>
          </a:lstStyle>
          <a:p>
            <a:fld id="{72A11B56-0C92-4F8A-8082-DF5F55B107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642809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4" y="0"/>
            <a:ext cx="3076363" cy="467360"/>
          </a:xfrm>
          <a:prstGeom prst="rect">
            <a:avLst/>
          </a:prstGeom>
        </p:spPr>
        <p:txBody>
          <a:bodyPr vert="horz" lIns="93963" tIns="46979" rIns="93963" bIns="4697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7" y="0"/>
            <a:ext cx="3076363" cy="467360"/>
          </a:xfrm>
          <a:prstGeom prst="rect">
            <a:avLst/>
          </a:prstGeom>
        </p:spPr>
        <p:txBody>
          <a:bodyPr vert="horz" lIns="93963" tIns="46979" rIns="93963" bIns="46979" rtlCol="0"/>
          <a:lstStyle>
            <a:lvl1pPr algn="r">
              <a:defRPr sz="1200"/>
            </a:lvl1pPr>
          </a:lstStyle>
          <a:p>
            <a:fld id="{05EBD480-4C8C-4F73-8A1C-B6F39F1C4E27}" type="datetimeFigureOut">
              <a:rPr lang="en-US" smtClean="0"/>
              <a:pPr/>
              <a:t>4/16/16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12850" y="701675"/>
            <a:ext cx="4673600" cy="35052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963" tIns="46979" rIns="93963" bIns="4697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0" y="4439920"/>
            <a:ext cx="5679440" cy="4206240"/>
          </a:xfrm>
          <a:prstGeom prst="rect">
            <a:avLst/>
          </a:prstGeom>
        </p:spPr>
        <p:txBody>
          <a:bodyPr vert="horz" lIns="93963" tIns="46979" rIns="93963" bIns="4697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4" y="8878218"/>
            <a:ext cx="3076363" cy="467360"/>
          </a:xfrm>
          <a:prstGeom prst="rect">
            <a:avLst/>
          </a:prstGeom>
        </p:spPr>
        <p:txBody>
          <a:bodyPr vert="horz" lIns="93963" tIns="46979" rIns="93963" bIns="4697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7" y="8878218"/>
            <a:ext cx="3076363" cy="467360"/>
          </a:xfrm>
          <a:prstGeom prst="rect">
            <a:avLst/>
          </a:prstGeom>
        </p:spPr>
        <p:txBody>
          <a:bodyPr vert="horz" lIns="93963" tIns="46979" rIns="93963" bIns="46979" rtlCol="0" anchor="b"/>
          <a:lstStyle>
            <a:lvl1pPr algn="r">
              <a:defRPr sz="1200"/>
            </a:lvl1pPr>
          </a:lstStyle>
          <a:p>
            <a:fld id="{B9C6820A-210A-46EB-BC59-8AF0A5210A1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422833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4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4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4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4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4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5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_rels/notesSlide5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5.xml"/></Relationships>
</file>

<file path=ppt/notesSlides/_rels/notesSlide5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7.xml"/></Relationships>
</file>

<file path=ppt/notesSlides/_rels/notesSlide5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8.xml"/></Relationships>
</file>

<file path=ppt/notesSlides/_rels/notesSlide5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9.xml"/></Relationships>
</file>

<file path=ppt/notesSlides/_rels/notesSlide5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0.xml"/></Relationships>
</file>

<file path=ppt/notesSlides/_rels/notesSlide5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1.xml"/></Relationships>
</file>

<file path=ppt/notesSlides/_rels/notesSlide5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2.xml"/></Relationships>
</file>

<file path=ppt/notesSlides/_rels/notesSlide5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3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5.xml"/></Relationships>
</file>

<file path=ppt/notesSlides/_rels/notesSlide6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6.xml"/></Relationships>
</file>

<file path=ppt/notesSlides/_rels/notesSlide6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7.xml"/></Relationships>
</file>

<file path=ppt/notesSlides/_rels/notesSlide6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8.xml"/></Relationships>
</file>

<file path=ppt/notesSlides/_rels/notesSlide6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9.xml"/></Relationships>
</file>

<file path=ppt/notesSlides/_rels/notesSlide6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0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/>
              <a:buChar char="•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My name is Ron Parker. I work for a Fortune 250ish Insurance Company. Been in Risk and Security for over 10 years with that being backed up by lots of development, IT Architecture and overall Security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Architecture</a:t>
            </a:r>
          </a:p>
          <a:p>
            <a:pPr marL="171450" indent="-171450">
              <a:buFont typeface="Arial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Learn about IAM from beginning to end</a:t>
            </a:r>
          </a:p>
          <a:p>
            <a:pPr marL="171450" indent="-171450">
              <a:buFont typeface="Arial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This will be an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overview and not rocket science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71450" indent="-171450">
              <a:buFont typeface="Arial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IAM is foundational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for what we do</a:t>
            </a:r>
          </a:p>
          <a:p>
            <a:pPr marL="171450" indent="-171450">
              <a:buFont typeface="Arial"/>
              <a:buChar char="•"/>
            </a:pP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All of that in less than an hour</a:t>
            </a:r>
          </a:p>
          <a:p>
            <a:pPr marL="171450" indent="-171450">
              <a:buFont typeface="Arial"/>
              <a:buChar char="•"/>
            </a:pP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-&gt;So I was thinking one day - Burrito</a:t>
            </a:r>
          </a:p>
          <a:p>
            <a:pPr marL="171450" indent="-171450">
              <a:buFont typeface="Arial"/>
              <a:buChar char="•"/>
            </a:pP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71450" indent="-171450">
              <a:buFont typeface="Arial"/>
              <a:buChar char="•"/>
            </a:pP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9C6820A-210A-46EB-BC59-8AF0A5210A1B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1224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WELCOME TO JOES!</a:t>
            </a:r>
          </a:p>
          <a:p>
            <a:r>
              <a:rPr lang="en-US" dirty="0" smtClean="0"/>
              <a:t>It was Joe’s Burrito Barn</a:t>
            </a:r>
          </a:p>
          <a:p>
            <a:r>
              <a:rPr lang="en-US" dirty="0" smtClean="0"/>
              <a:t>They had</a:t>
            </a:r>
            <a:r>
              <a:rPr lang="en-US" baseline="0" dirty="0" smtClean="0"/>
              <a:t> it all together, look at the layout, the people, the steamers, the grill</a:t>
            </a:r>
          </a:p>
          <a:p>
            <a:r>
              <a:rPr lang="en-US" baseline="0" dirty="0" smtClean="0"/>
              <a:t>-&gt; they can make a good burrito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9C6820A-210A-46EB-BC59-8AF0A5210A1B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885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Mmm</a:t>
            </a:r>
            <a:r>
              <a:rPr lang="en-US" dirty="0" smtClean="0"/>
              <a:t> burritos</a:t>
            </a:r>
          </a:p>
          <a:p>
            <a:r>
              <a:rPr lang="en-US" dirty="0" smtClean="0"/>
              <a:t>-&gt; BUT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9C6820A-210A-46EB-BC59-8AF0A5210A1B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1930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You are 38 slides</a:t>
            </a:r>
            <a:r>
              <a:rPr lang="en-US" baseline="0" dirty="0" smtClean="0"/>
              <a:t> in and wondering where are we going here?</a:t>
            </a:r>
          </a:p>
          <a:p>
            <a:r>
              <a:rPr lang="en-US" dirty="0" smtClean="0"/>
              <a:t>-&gt;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9C6820A-210A-46EB-BC59-8AF0A5210A1B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16175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/>
              <a:buNone/>
            </a:pPr>
            <a:r>
              <a:rPr lang="en-US" dirty="0" smtClean="0"/>
              <a:t>-&gt;</a:t>
            </a:r>
            <a:r>
              <a:rPr lang="en-US" baseline="0" dirty="0" smtClean="0"/>
              <a:t> </a:t>
            </a:r>
            <a:r>
              <a:rPr lang="en-US" baseline="0" dirty="0" err="1" smtClean="0"/>
              <a:t>ya</a:t>
            </a:r>
            <a:r>
              <a:rPr lang="en-US" baseline="0" dirty="0" smtClean="0"/>
              <a:t> know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9C6820A-210A-46EB-BC59-8AF0A5210A1B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31384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/>
              <a:buChar char="•"/>
            </a:pPr>
            <a:r>
              <a:rPr lang="en-US" dirty="0" smtClean="0"/>
              <a:t>Complicated or </a:t>
            </a:r>
            <a:r>
              <a:rPr lang="en-US" dirty="0" err="1" smtClean="0"/>
              <a:t>Complected</a:t>
            </a:r>
            <a:r>
              <a:rPr lang="en-US" dirty="0" smtClean="0"/>
              <a:t> or Complex</a:t>
            </a:r>
            <a:r>
              <a:rPr lang="en-US" baseline="0" dirty="0" smtClean="0"/>
              <a:t> all has to do with many parts all braided together</a:t>
            </a:r>
          </a:p>
          <a:p>
            <a:pPr marL="171450" indent="-171450">
              <a:buFont typeface="Arial"/>
              <a:buChar char="•"/>
            </a:pPr>
            <a:r>
              <a:rPr lang="en-US" baseline="0" dirty="0" smtClean="0"/>
              <a:t>This is the point where you say “oh, I see!”</a:t>
            </a:r>
          </a:p>
          <a:p>
            <a:pPr marL="171450" indent="-171450">
              <a:buFont typeface="Arial"/>
              <a:buChar char="•"/>
            </a:pPr>
            <a:r>
              <a:rPr lang="en-US" baseline="0" dirty="0" smtClean="0"/>
              <a:t>Lots of pieces all tied together</a:t>
            </a:r>
          </a:p>
          <a:p>
            <a:pPr marL="171450" indent="-171450">
              <a:buFont typeface="Arial"/>
              <a:buChar char="•"/>
            </a:pPr>
            <a:r>
              <a:rPr lang="en-US" baseline="0" dirty="0" smtClean="0"/>
              <a:t>That is what is in common</a:t>
            </a:r>
          </a:p>
          <a:p>
            <a:pPr marL="171450" indent="-171450">
              <a:buFont typeface="Arial"/>
              <a:buChar char="•"/>
            </a:pPr>
            <a:r>
              <a:rPr lang="en-US" dirty="0" smtClean="0"/>
              <a:t>-</a:t>
            </a:r>
            <a:r>
              <a:rPr lang="en-US" dirty="0" smtClean="0">
                <a:sym typeface="Wingdings"/>
              </a:rPr>
              <a:t></a:t>
            </a:r>
            <a:r>
              <a:rPr lang="en-US" dirty="0" smtClean="0"/>
              <a:t>So, what about Joes?</a:t>
            </a:r>
          </a:p>
          <a:p>
            <a:pPr marL="171450" indent="-171450">
              <a:buFont typeface="Arial"/>
              <a:buChar char="•"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9C6820A-210A-46EB-BC59-8AF0A5210A1B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31384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Yes, this is Bob the Burrito – He did have a cousin at MS</a:t>
            </a:r>
          </a:p>
          <a:p>
            <a:r>
              <a:rPr lang="en-US" dirty="0" smtClean="0"/>
              <a:t>A menu is like choosing a repeatable</a:t>
            </a:r>
            <a:r>
              <a:rPr lang="en-US" baseline="0" dirty="0" smtClean="0"/>
              <a:t> workflow – faster when you have it your way?</a:t>
            </a:r>
          </a:p>
          <a:p>
            <a:r>
              <a:rPr lang="en-US" baseline="0" dirty="0" smtClean="0"/>
              <a:t>Specialized stations are in order, fast and efficient</a:t>
            </a:r>
          </a:p>
          <a:p>
            <a:r>
              <a:rPr lang="en-US" baseline="0" dirty="0" smtClean="0"/>
              <a:t>Correct tools are fast and efficient, incorrect tools can be dangerous 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9C6820A-210A-46EB-BC59-8AF0A5210A1B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29510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It boils down to something</a:t>
            </a:r>
            <a:r>
              <a:rPr lang="en-US" baseline="0" dirty="0" smtClean="0"/>
              <a:t> simple and easy to understand</a:t>
            </a:r>
          </a:p>
          <a:p>
            <a:r>
              <a:rPr lang="en-US" baseline="0" dirty="0" smtClean="0"/>
              <a:t>PPT</a:t>
            </a:r>
          </a:p>
          <a:p>
            <a:r>
              <a:rPr lang="en-US" baseline="0" dirty="0" smtClean="0"/>
              <a:t>This applies across burritos and security</a:t>
            </a:r>
          </a:p>
          <a:p>
            <a:r>
              <a:rPr lang="en-US" baseline="0" dirty="0" smtClean="0"/>
              <a:t>-&gt;This especially applies to IAM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9C6820A-210A-46EB-BC59-8AF0A5210A1B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29510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is one picture of IAM</a:t>
            </a:r>
          </a:p>
          <a:p>
            <a:r>
              <a:rPr lang="en-US" baseline="0" dirty="0" smtClean="0"/>
              <a:t>This has its root in the Gartner model</a:t>
            </a:r>
          </a:p>
          <a:p>
            <a:endParaRPr lang="en-US" baseline="0" dirty="0" smtClean="0"/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9C6820A-210A-46EB-BC59-8AF0A5210A1B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26604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You may have slightly</a:t>
            </a:r>
            <a:r>
              <a:rPr lang="en-US" baseline="0" dirty="0" smtClean="0"/>
              <a:t> different names but</a:t>
            </a:r>
          </a:p>
          <a:p>
            <a:r>
              <a:rPr lang="en-US" dirty="0" smtClean="0"/>
              <a:t>Access Management – administration, operations, setup</a:t>
            </a:r>
          </a:p>
          <a:p>
            <a:r>
              <a:rPr lang="en-US" baseline="0" dirty="0" smtClean="0"/>
              <a:t>Access Control - runtime</a:t>
            </a:r>
          </a:p>
          <a:p>
            <a:r>
              <a:rPr lang="en-US" baseline="0" dirty="0" smtClean="0"/>
              <a:t>PAM - </a:t>
            </a:r>
          </a:p>
          <a:p>
            <a:r>
              <a:rPr lang="en-US" baseline="0" dirty="0" smtClean="0"/>
              <a:t>Intelligence – wraps around everything, this intelligence should actually be around everything security </a:t>
            </a:r>
            <a:r>
              <a:rPr lang="en-US" baseline="0" dirty="0" err="1" smtClean="0"/>
              <a:t>realted</a:t>
            </a:r>
            <a:endParaRPr lang="en-US" baseline="0" dirty="0" smtClean="0"/>
          </a:p>
          <a:p>
            <a:r>
              <a:rPr lang="en-US" baseline="0" dirty="0" smtClean="0"/>
              <a:t>-&gt; so why do we need IAM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9C6820A-210A-46EB-BC59-8AF0A5210A1B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26604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If you are in security you need to know about IAM. </a:t>
            </a:r>
          </a:p>
          <a:p>
            <a:r>
              <a:rPr lang="en-US" dirty="0" smtClean="0"/>
              <a:t>If you </a:t>
            </a:r>
            <a:r>
              <a:rPr lang="en-US" dirty="0" err="1" smtClean="0"/>
              <a:t>arent</a:t>
            </a:r>
            <a:r>
              <a:rPr lang="en-US" dirty="0" smtClean="0"/>
              <a:t> connected with IAM that means we </a:t>
            </a:r>
            <a:r>
              <a:rPr lang="en-US" dirty="0" err="1" smtClean="0"/>
              <a:t>arent</a:t>
            </a:r>
            <a:r>
              <a:rPr lang="en-US" dirty="0" smtClean="0"/>
              <a:t> being efficient, we may not be doing what is best for the company. </a:t>
            </a:r>
          </a:p>
          <a:p>
            <a:r>
              <a:rPr lang="en-US" dirty="0" smtClean="0"/>
              <a:t>If we don</a:t>
            </a:r>
            <a:r>
              <a:rPr lang="fr-FR" dirty="0" smtClean="0"/>
              <a:t>’</a:t>
            </a:r>
            <a:r>
              <a:rPr lang="en-US" dirty="0" smtClean="0"/>
              <a:t>t</a:t>
            </a:r>
            <a:r>
              <a:rPr lang="en-US" baseline="0" dirty="0" smtClean="0"/>
              <a:t> have IAM then we have to look at how those processes work in our area. (Maybe too small)</a:t>
            </a:r>
          </a:p>
          <a:p>
            <a:r>
              <a:rPr lang="en-US" baseline="0" dirty="0" smtClean="0"/>
              <a:t>-&gt; lets talk about all the parts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9C6820A-210A-46EB-BC59-8AF0A5210A1B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9190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Some time you sit</a:t>
            </a:r>
            <a:r>
              <a:rPr lang="en-US" baseline="0" dirty="0" smtClean="0"/>
              <a:t> and think, what is for supper,  – Boy I sure would like to have some burritos</a:t>
            </a:r>
          </a:p>
          <a:p>
            <a:r>
              <a:rPr lang="en-US" baseline="0" dirty="0" smtClean="0"/>
              <a:t>I can cook, I’ll just throw some together</a:t>
            </a:r>
          </a:p>
          <a:p>
            <a:r>
              <a:rPr lang="en-US" baseline="0" dirty="0" smtClean="0"/>
              <a:t>-&gt;First tithing I need to do is grab some stuff and </a:t>
            </a:r>
            <a:r>
              <a:rPr lang="en-US" baseline="0" dirty="0" err="1" smtClean="0"/>
              <a:t>thangs</a:t>
            </a:r>
            <a:r>
              <a:rPr lang="en-US" baseline="0" dirty="0" smtClean="0"/>
              <a:t> 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9C6820A-210A-46EB-BC59-8AF0A5210A1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76143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 lets talk about AM</a:t>
            </a:r>
            <a:r>
              <a:rPr lang="en-US" baseline="0" dirty="0" smtClean="0"/>
              <a:t> – how to set up security.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9C6820A-210A-46EB-BC59-8AF0A5210A1B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95018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There are</a:t>
            </a:r>
            <a:r>
              <a:rPr lang="en-US" baseline="0" dirty="0" smtClean="0"/>
              <a:t> actually more pieces including governance and even some risk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9C6820A-210A-46EB-BC59-8AF0A5210A1B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18292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 is important and how important is it</a:t>
            </a:r>
          </a:p>
          <a:p>
            <a:r>
              <a:rPr lang="en-US" dirty="0" smtClean="0"/>
              <a:t>A model helps us put the right controls in place</a:t>
            </a:r>
          </a:p>
          <a:p>
            <a:r>
              <a:rPr lang="en-US" dirty="0" smtClean="0"/>
              <a:t>You may also use several models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9C6820A-210A-46EB-BC59-8AF0A5210A1B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83868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 is CIA</a:t>
            </a:r>
          </a:p>
          <a:p>
            <a:r>
              <a:rPr lang="en-US" dirty="0" smtClean="0"/>
              <a:t>Bell-</a:t>
            </a:r>
            <a:r>
              <a:rPr lang="en-US" dirty="0" err="1" smtClean="0"/>
              <a:t>LaPadula</a:t>
            </a:r>
            <a:r>
              <a:rPr lang="en-US" baseline="0" dirty="0" smtClean="0"/>
              <a:t> </a:t>
            </a:r>
            <a:r>
              <a:rPr lang="en-US" baseline="0" dirty="0" smtClean="0"/>
              <a:t>– Confidentiality</a:t>
            </a:r>
          </a:p>
          <a:p>
            <a:r>
              <a:rPr lang="en-US" baseline="0" dirty="0" smtClean="0"/>
              <a:t>-&gt;So what models are there?</a:t>
            </a:r>
            <a:br>
              <a:rPr lang="en-US" baseline="0" dirty="0" smtClean="0"/>
            </a:br>
            <a:r>
              <a:rPr lang="en-US" baseline="0" dirty="0" smtClean="0"/>
              <a:t/>
            </a:r>
            <a:br>
              <a:rPr lang="en-US" baseline="0" dirty="0" smtClean="0"/>
            </a:b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9C6820A-210A-46EB-BC59-8AF0A5210A1B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58702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9C6820A-210A-46EB-BC59-8AF0A5210A1B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58702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Bell-</a:t>
            </a:r>
            <a:r>
              <a:rPr lang="en-US" dirty="0" err="1" smtClean="0"/>
              <a:t>LaPadula</a:t>
            </a:r>
            <a:r>
              <a:rPr lang="en-US" baseline="0" dirty="0" smtClean="0"/>
              <a:t> - Confidentiality</a:t>
            </a:r>
            <a:endParaRPr lang="en-US" dirty="0" smtClean="0"/>
          </a:p>
          <a:p>
            <a:r>
              <a:rPr lang="en-US" dirty="0" smtClean="0"/>
              <a:t>Clark Wilson</a:t>
            </a:r>
          </a:p>
          <a:p>
            <a:r>
              <a:rPr lang="en-US" dirty="0" smtClean="0"/>
              <a:t>-&gt; So lets look at what</a:t>
            </a:r>
            <a:r>
              <a:rPr lang="en-US" baseline="0" dirty="0" smtClean="0"/>
              <a:t> you would do at Joe’s</a:t>
            </a:r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9C6820A-210A-46EB-BC59-8AF0A5210A1B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58702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Almost</a:t>
            </a:r>
            <a:r>
              <a:rPr lang="en-US" baseline="0" dirty="0" smtClean="0"/>
              <a:t> all models start with </a:t>
            </a:r>
          </a:p>
          <a:p>
            <a:r>
              <a:rPr lang="en-US" baseline="0" dirty="0" smtClean="0"/>
              <a:t>1 – determine the resources (things) you are trying to protect (inventory)</a:t>
            </a:r>
          </a:p>
          <a:p>
            <a:r>
              <a:rPr lang="en-US" baseline="0" dirty="0" smtClean="0"/>
              <a:t>2 – determine the actors who will be involved (humans or systems)</a:t>
            </a:r>
          </a:p>
          <a:p>
            <a:r>
              <a:rPr lang="en-US" baseline="0" dirty="0" smtClean="0"/>
              <a:t>So we have a couple of people doing a couple of </a:t>
            </a:r>
            <a:r>
              <a:rPr lang="en-US" baseline="0" dirty="0" smtClean="0"/>
              <a:t>things</a:t>
            </a:r>
          </a:p>
          <a:p>
            <a:r>
              <a:rPr lang="en-US" baseline="0" dirty="0" smtClean="0"/>
              <a:t>-&gt;This is just with three people</a:t>
            </a:r>
            <a:endParaRPr lang="en-US" baseline="0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9C6820A-210A-46EB-BC59-8AF0A5210A1B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22236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is with 4 people,</a:t>
            </a:r>
            <a:r>
              <a:rPr lang="en-US" baseline="0" dirty="0" smtClean="0"/>
              <a:t> if we had a full staff this would be a rats nest</a:t>
            </a:r>
          </a:p>
          <a:p>
            <a:r>
              <a:rPr lang="en-US" baseline="0" dirty="0" smtClean="0"/>
              <a:t>This is an old problem</a:t>
            </a:r>
          </a:p>
          <a:p>
            <a:r>
              <a:rPr lang="en-US" baseline="0" dirty="0" smtClean="0"/>
              <a:t>-&gt;So lets look at the pieces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9C6820A-210A-46EB-BC59-8AF0A5210A1B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22236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</a:t>
            </a:r>
            <a:r>
              <a:rPr lang="en-US" baseline="0" dirty="0" smtClean="0"/>
              <a:t> can you do?</a:t>
            </a:r>
          </a:p>
          <a:p>
            <a:r>
              <a:rPr lang="en-US" baseline="0" dirty="0" smtClean="0"/>
              <a:t>Permissions, Rights, What you are entitled to do</a:t>
            </a:r>
          </a:p>
          <a:p>
            <a:r>
              <a:rPr lang="en-US" baseline="0" dirty="0" smtClean="0"/>
              <a:t>If you don</a:t>
            </a:r>
            <a:r>
              <a:rPr lang="fr-FR" baseline="0" dirty="0" smtClean="0"/>
              <a:t>’</a:t>
            </a:r>
            <a:r>
              <a:rPr lang="en-US" baseline="0" dirty="0" smtClean="0"/>
              <a:t>t understand your entitlements you will not get access control correct</a:t>
            </a:r>
          </a:p>
          <a:p>
            <a:r>
              <a:rPr lang="en-US" baseline="0" dirty="0" smtClean="0"/>
              <a:t>-</a:t>
            </a:r>
            <a:r>
              <a:rPr lang="en-US" baseline="0" dirty="0" smtClean="0"/>
              <a:t>&gt;So how do we organize these into a model?</a:t>
            </a:r>
            <a:endParaRPr lang="en-US" baseline="0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9C6820A-210A-46EB-BC59-8AF0A5210A1B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01198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RBAC is very common because t helps gather entitlements into buckets</a:t>
            </a:r>
          </a:p>
          <a:p>
            <a:r>
              <a:rPr lang="en-US" dirty="0" smtClean="0"/>
              <a:t>We had Managers and Crew – they could do stuff</a:t>
            </a:r>
          </a:p>
          <a:p>
            <a:r>
              <a:rPr lang="en-US" dirty="0" smtClean="0"/>
              <a:t>The roles</a:t>
            </a:r>
            <a:r>
              <a:rPr lang="en-US" baseline="0" dirty="0" smtClean="0"/>
              <a:t> are assigned the rights not necessarily the individuals directly</a:t>
            </a:r>
          </a:p>
          <a:p>
            <a:r>
              <a:rPr lang="en-US" baseline="0" dirty="0" smtClean="0"/>
              <a:t>Then the people are associated with the Roles</a:t>
            </a:r>
            <a:endParaRPr lang="en-US" dirty="0" smtClean="0"/>
          </a:p>
          <a:p>
            <a:r>
              <a:rPr lang="en-US" dirty="0" smtClean="0"/>
              <a:t>-&gt;What happens</a:t>
            </a:r>
            <a:r>
              <a:rPr lang="en-US" baseline="0" dirty="0" smtClean="0"/>
              <a:t> if we need to add people now/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RBAC is actually hard to implement</a:t>
            </a:r>
          </a:p>
          <a:p>
            <a:r>
              <a:rPr lang="en-US" dirty="0" smtClean="0"/>
              <a:t>Most place implement “Roughly</a:t>
            </a:r>
            <a:r>
              <a:rPr lang="en-US" baseline="0" dirty="0" smtClean="0"/>
              <a:t> Right”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9C6820A-210A-46EB-BC59-8AF0A5210A1B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2223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 you go gather up</a:t>
            </a:r>
            <a:r>
              <a:rPr lang="en-US" baseline="0" dirty="0" smtClean="0"/>
              <a:t> all the burrito goods, you know all the stuff you have in your </a:t>
            </a:r>
            <a:r>
              <a:rPr lang="en-US" baseline="0" dirty="0" err="1" smtClean="0"/>
              <a:t>refrig</a:t>
            </a:r>
            <a:endParaRPr lang="en-US" baseline="0" dirty="0" smtClean="0"/>
          </a:p>
          <a:p>
            <a:r>
              <a:rPr lang="en-US" baseline="0" dirty="0" smtClean="0"/>
              <a:t>-&gt; once you get everything together you need to go grab some cooking stuff, utensils, pots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9C6820A-210A-46EB-BC59-8AF0A5210A1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77983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is the “value add for</a:t>
            </a:r>
            <a:r>
              <a:rPr lang="en-US" baseline="0" dirty="0" smtClean="0"/>
              <a:t> RBAC”</a:t>
            </a:r>
          </a:p>
          <a:p>
            <a:r>
              <a:rPr lang="en-US" baseline="0" dirty="0" smtClean="0"/>
              <a:t>Easier to maintain on the left and on the right</a:t>
            </a:r>
          </a:p>
          <a:p>
            <a:r>
              <a:rPr lang="en-US" baseline="0" dirty="0" smtClean="0"/>
              <a:t>Easier to audit</a:t>
            </a:r>
          </a:p>
          <a:p>
            <a:r>
              <a:rPr lang="en-US" baseline="0" dirty="0" smtClean="0"/>
              <a:t>Fewer places for mistakes</a:t>
            </a:r>
          </a:p>
          <a:p>
            <a:r>
              <a:rPr lang="en-US" dirty="0" smtClean="0"/>
              <a:t>When you do one-offs you can make mistakes either way</a:t>
            </a:r>
          </a:p>
          <a:p>
            <a:r>
              <a:rPr lang="en-US" dirty="0" smtClean="0"/>
              <a:t>-&gt;There is actually a lot going on here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9C6820A-210A-46EB-BC59-8AF0A5210A1B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22236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 entitlements are one side of the </a:t>
            </a:r>
            <a:r>
              <a:rPr lang="en-US" dirty="0" smtClean="0"/>
              <a:t>coin</a:t>
            </a:r>
          </a:p>
          <a:p>
            <a:r>
              <a:rPr lang="en-US" dirty="0" smtClean="0"/>
              <a:t>Identities are the other</a:t>
            </a:r>
          </a:p>
          <a:p>
            <a:r>
              <a:rPr lang="en-US" dirty="0" smtClean="0"/>
              <a:t>A </a:t>
            </a:r>
            <a:r>
              <a:rPr lang="en-US" dirty="0" smtClean="0"/>
              <a:t>lot has to happen to connect</a:t>
            </a:r>
            <a:r>
              <a:rPr lang="en-US" baseline="0" dirty="0" smtClean="0"/>
              <a:t> it all </a:t>
            </a:r>
            <a:r>
              <a:rPr lang="en-US" baseline="0" dirty="0" smtClean="0"/>
              <a:t>together</a:t>
            </a:r>
          </a:p>
          <a:p>
            <a:r>
              <a:rPr lang="en-US" dirty="0" smtClean="0"/>
              <a:t>MOVE FROM RIGHT TO LEFT</a:t>
            </a:r>
            <a:endParaRPr lang="en-US" dirty="0" smtClean="0"/>
          </a:p>
          <a:p>
            <a:r>
              <a:rPr lang="en-US" dirty="0" smtClean="0"/>
              <a:t>-&gt;Identities are the other side of the coin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9C6820A-210A-46EB-BC59-8AF0A5210A1B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22236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Other side of the coin</a:t>
            </a:r>
            <a:r>
              <a:rPr lang="en-US" baseline="0" dirty="0" smtClean="0"/>
              <a:t> (Entitlements)</a:t>
            </a:r>
          </a:p>
          <a:p>
            <a:r>
              <a:rPr lang="en-US" baseline="0" dirty="0" smtClean="0"/>
              <a:t>Entity or System – Each with A digital identity – primary association</a:t>
            </a:r>
          </a:p>
          <a:p>
            <a:r>
              <a:rPr lang="en-US" baseline="0" dirty="0" smtClean="0"/>
              <a:t>From </a:t>
            </a:r>
            <a:r>
              <a:rPr lang="en-US" baseline="0" dirty="0" smtClean="0"/>
              <a:t>a company stand point you want each person to have as few as </a:t>
            </a:r>
            <a:r>
              <a:rPr lang="en-US" baseline="0" dirty="0" smtClean="0"/>
              <a:t>possible</a:t>
            </a:r>
          </a:p>
          <a:p>
            <a:r>
              <a:rPr lang="en-US" baseline="0" dirty="0" smtClean="0"/>
              <a:t>It is what you use to login it is primary</a:t>
            </a:r>
            <a:endParaRPr lang="en-US" baseline="0" dirty="0" smtClean="0"/>
          </a:p>
          <a:p>
            <a:r>
              <a:rPr lang="en-US" baseline="0" dirty="0" smtClean="0"/>
              <a:t>Accounts are in the secondary systems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9C6820A-210A-46EB-BC59-8AF0A5210A1B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77014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 digital identity has information attached to it</a:t>
            </a:r>
          </a:p>
          <a:p>
            <a:r>
              <a:rPr lang="en-US" dirty="0" smtClean="0"/>
              <a:t>Name, department, credentials</a:t>
            </a:r>
          </a:p>
          <a:p>
            <a:r>
              <a:rPr lang="en-US" dirty="0" smtClean="0"/>
              <a:t>You</a:t>
            </a:r>
            <a:r>
              <a:rPr lang="en-US" baseline="0" dirty="0" smtClean="0"/>
              <a:t> normally gather all the identity info an place it in one location – directory or repository</a:t>
            </a:r>
          </a:p>
          <a:p>
            <a:r>
              <a:rPr lang="en-US" baseline="0" dirty="0" smtClean="0">
                <a:sym typeface="Wingdings"/>
              </a:rPr>
              <a:t></a:t>
            </a:r>
            <a:r>
              <a:rPr lang="en-US" baseline="0" dirty="0" smtClean="0"/>
              <a:t>Accounts are very similar except they are more specific to a system or application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9C6820A-210A-46EB-BC59-8AF0A5210A1B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53717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You may have a</a:t>
            </a:r>
            <a:r>
              <a:rPr lang="en-US" baseline="0" dirty="0" smtClean="0"/>
              <a:t> record in your corporate directory and multiple </a:t>
            </a:r>
            <a:r>
              <a:rPr lang="en-US" baseline="0" dirty="0" smtClean="0"/>
              <a:t>records</a:t>
            </a:r>
          </a:p>
          <a:p>
            <a:r>
              <a:rPr lang="en-US" baseline="0" dirty="0" smtClean="0"/>
              <a:t>-&gt;As you gather together you need a good repository</a:t>
            </a:r>
            <a:endParaRPr lang="en-US" baseline="0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9C6820A-210A-46EB-BC59-8AF0A5210A1B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30358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Back in the 80’s the X.500 and Directory Access Protocol was invented by the</a:t>
            </a:r>
            <a:r>
              <a:rPr lang="en-US" baseline="0" dirty="0" smtClean="0"/>
              <a:t> telephone and communication companies</a:t>
            </a:r>
          </a:p>
          <a:p>
            <a:r>
              <a:rPr lang="en-US" baseline="0" dirty="0" smtClean="0"/>
              <a:t>After several iterations we have Lightweight Access Directory Protocol – simplest option </a:t>
            </a:r>
          </a:p>
          <a:p>
            <a:r>
              <a:rPr lang="en-US" baseline="0" dirty="0" smtClean="0"/>
              <a:t>Object based, indexed by path</a:t>
            </a:r>
          </a:p>
          <a:p>
            <a:r>
              <a:rPr lang="en-US" baseline="0" dirty="0" smtClean="0"/>
              <a:t>Made for querying – Querying</a:t>
            </a:r>
          </a:p>
          <a:p>
            <a:r>
              <a:rPr lang="en-US" baseline="0" dirty="0" smtClean="0"/>
              <a:t>This is the most common approach these days</a:t>
            </a:r>
          </a:p>
          <a:p>
            <a:r>
              <a:rPr lang="en-US" baseline="0" dirty="0" err="1" smtClean="0"/>
              <a:t>Powershell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LDAPSearch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Jxplorer</a:t>
            </a:r>
            <a:endParaRPr lang="en-US" baseline="0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9C6820A-210A-46EB-BC59-8AF0A5210A1B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25831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Can </a:t>
            </a:r>
            <a:r>
              <a:rPr lang="en-US" dirty="0" smtClean="0"/>
              <a:t>easily keep identities</a:t>
            </a:r>
            <a:r>
              <a:rPr lang="en-US" baseline="0" dirty="0" smtClean="0"/>
              <a:t> or accounts along with high level entitlement </a:t>
            </a:r>
          </a:p>
          <a:p>
            <a:r>
              <a:rPr lang="en-US" baseline="0" dirty="0" smtClean="0"/>
              <a:t>Everything is uniquely identified and index in such a way that it is very fast to query</a:t>
            </a:r>
          </a:p>
          <a:p>
            <a:r>
              <a:rPr lang="en-US" dirty="0" smtClean="0"/>
              <a:t>Paths are like</a:t>
            </a:r>
            <a:r>
              <a:rPr lang="en-US" baseline="0" dirty="0" smtClean="0"/>
              <a:t> file path except they point to objects</a:t>
            </a:r>
            <a:endParaRPr lang="en-US" dirty="0" smtClean="0"/>
          </a:p>
          <a:p>
            <a:r>
              <a:rPr lang="en-US" dirty="0" smtClean="0"/>
              <a:t>-</a:t>
            </a:r>
            <a:r>
              <a:rPr lang="en-US" dirty="0" smtClean="0"/>
              <a:t>&gt;So now</a:t>
            </a:r>
            <a:r>
              <a:rPr lang="en-US" baseline="0" dirty="0" smtClean="0"/>
              <a:t> that we have all of this how do we work with it?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9C6820A-210A-46EB-BC59-8AF0A5210A1B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3013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have identities, accounts, attributes</a:t>
            </a:r>
            <a:r>
              <a:rPr lang="en-US" baseline="0" dirty="0" smtClean="0"/>
              <a:t> but there is more</a:t>
            </a:r>
          </a:p>
          <a:p>
            <a:r>
              <a:rPr lang="en-US" baseline="0" dirty="0" smtClean="0"/>
              <a:t>You also have to be given e-mail setups, office space, cell phones, key cards</a:t>
            </a:r>
          </a:p>
          <a:p>
            <a:r>
              <a:rPr lang="en-US" baseline="0" dirty="0" smtClean="0"/>
              <a:t>All of this giving and assigning is called Provisioning</a:t>
            </a:r>
          </a:p>
          <a:p>
            <a:r>
              <a:rPr lang="en-US" baseline="0" dirty="0" smtClean="0"/>
              <a:t>The issue is how do we do this efficiently?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9C6820A-210A-46EB-BC59-8AF0A5210A1B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26259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Lets look back to Joe’s</a:t>
            </a:r>
          </a:p>
          <a:p>
            <a:r>
              <a:rPr lang="en-US" dirty="0" smtClean="0"/>
              <a:t>They use</a:t>
            </a:r>
            <a:r>
              <a:rPr lang="en-US" baseline="0" dirty="0" smtClean="0"/>
              <a:t> workflows every day – look at the menu</a:t>
            </a:r>
          </a:p>
          <a:p>
            <a:r>
              <a:rPr lang="en-US" baseline="0" dirty="0" smtClean="0"/>
              <a:t>It is a fast way to get a repeatable burrito</a:t>
            </a:r>
          </a:p>
          <a:p>
            <a:r>
              <a:rPr lang="en-US" baseline="0" dirty="0" smtClean="0"/>
              <a:t>The people know how to deploy it – all you need to do is put in a request</a:t>
            </a:r>
          </a:p>
          <a:p>
            <a:r>
              <a:rPr lang="en-US" baseline="0" dirty="0" smtClean="0"/>
              <a:t>Vegan – take out good put in something green</a:t>
            </a:r>
            <a:endParaRPr lang="en-US" baseline="0" dirty="0" smtClean="0"/>
          </a:p>
          <a:p>
            <a:r>
              <a:rPr lang="en-US" baseline="0" dirty="0" smtClean="0"/>
              <a:t>-&gt; in IAM this is formalized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9C6820A-210A-46EB-BC59-8AF0A5210A1B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42436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Once we get this understood and digitized</a:t>
            </a:r>
          </a:p>
          <a:p>
            <a:r>
              <a:rPr lang="en-US" dirty="0" smtClean="0"/>
              <a:t>We can Automate it</a:t>
            </a:r>
          </a:p>
          <a:p>
            <a:r>
              <a:rPr lang="en-US" dirty="0" smtClean="0"/>
              <a:t>Now we can take requests</a:t>
            </a:r>
            <a:r>
              <a:rPr lang="en-US" baseline="0" dirty="0" smtClean="0"/>
              <a:t> and make this security model work with little intervention or tribal memory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err="1" smtClean="0"/>
              <a:t>Loggable</a:t>
            </a:r>
            <a:r>
              <a:rPr lang="en-US" baseline="0" dirty="0" smtClean="0"/>
              <a:t>, It </a:t>
            </a:r>
            <a:r>
              <a:rPr lang="en-US" baseline="0" dirty="0" smtClean="0"/>
              <a:t>is </a:t>
            </a:r>
            <a:r>
              <a:rPr lang="en-US" baseline="0" dirty="0" smtClean="0"/>
              <a:t>auditable, </a:t>
            </a:r>
            <a:r>
              <a:rPr lang="en-US" dirty="0" smtClean="0"/>
              <a:t>Extensible</a:t>
            </a:r>
            <a:endParaRPr lang="en-US" dirty="0" smtClean="0"/>
          </a:p>
          <a:p>
            <a:r>
              <a:rPr lang="en-US" dirty="0" smtClean="0"/>
              <a:t>Identities, accounts, physical things – can cover it </a:t>
            </a:r>
            <a:r>
              <a:rPr lang="en-US" dirty="0" smtClean="0"/>
              <a:t>all</a:t>
            </a:r>
          </a:p>
          <a:p>
            <a:r>
              <a:rPr lang="en-US" dirty="0" smtClean="0"/>
              <a:t>-&gt;Summary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9C6820A-210A-46EB-BC59-8AF0A5210A1B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4955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You go grab all the pots and pans,</a:t>
            </a:r>
            <a:r>
              <a:rPr lang="en-US" baseline="0" dirty="0" smtClean="0"/>
              <a:t> your cooking tools, you have around</a:t>
            </a:r>
          </a:p>
          <a:p>
            <a:r>
              <a:rPr lang="en-US" baseline="0" dirty="0" smtClean="0"/>
              <a:t>Burritos </a:t>
            </a:r>
            <a:r>
              <a:rPr lang="en-US" baseline="0" dirty="0" err="1" smtClean="0"/>
              <a:t>arent</a:t>
            </a:r>
            <a:r>
              <a:rPr lang="en-US" baseline="0" dirty="0" smtClean="0"/>
              <a:t> that big of a deal</a:t>
            </a:r>
          </a:p>
          <a:p>
            <a:r>
              <a:rPr lang="en-US" baseline="0" dirty="0" smtClean="0"/>
              <a:t>You have all the stuff laid out and start building your burrito, ingredients by ingredient</a:t>
            </a:r>
          </a:p>
          <a:p>
            <a:r>
              <a:rPr lang="en-US" baseline="0" dirty="0" smtClean="0"/>
              <a:t>You add everything smaller than a baby giraffe, you use both hands, maybe a foot</a:t>
            </a:r>
          </a:p>
          <a:p>
            <a:r>
              <a:rPr lang="en-US" baseline="0" dirty="0" smtClean="0"/>
              <a:t>-&gt;Then you end up here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9C6820A-210A-46EB-BC59-8AF0A5210A1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94713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is Access</a:t>
            </a:r>
            <a:r>
              <a:rPr lang="en-US" baseline="0" dirty="0" smtClean="0"/>
              <a:t> Management</a:t>
            </a:r>
          </a:p>
          <a:p>
            <a:r>
              <a:rPr lang="en-US" baseline="0" dirty="0" smtClean="0"/>
              <a:t>Two pieces we </a:t>
            </a:r>
            <a:r>
              <a:rPr lang="en-US" baseline="0" dirty="0" err="1" smtClean="0"/>
              <a:t>havent</a:t>
            </a:r>
            <a:r>
              <a:rPr lang="en-US" baseline="0" dirty="0" smtClean="0"/>
              <a:t> spoke a lot about because it </a:t>
            </a:r>
            <a:r>
              <a:rPr lang="en-US" baseline="0" dirty="0" err="1" smtClean="0"/>
              <a:t>wouldn</a:t>
            </a:r>
            <a:r>
              <a:rPr lang="fr-FR" baseline="0" dirty="0" smtClean="0"/>
              <a:t>’</a:t>
            </a:r>
            <a:r>
              <a:rPr lang="en-US" baseline="0" dirty="0" smtClean="0"/>
              <a:t>t make sense until now</a:t>
            </a:r>
          </a:p>
          <a:p>
            <a:r>
              <a:rPr lang="en-US" baseline="0" dirty="0" smtClean="0"/>
              <a:t>Attestation is a part of governance – </a:t>
            </a:r>
          </a:p>
          <a:p>
            <a:r>
              <a:rPr lang="en-US" baseline="0" dirty="0" smtClean="0"/>
              <a:t>Termination is also important to be automated especially with CSP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9C6820A-210A-46EB-BC59-8AF0A5210A1B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602723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Now lets move over to Access Control – the more runtime of security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9C6820A-210A-46EB-BC59-8AF0A5210A1B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266045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Two main areas</a:t>
            </a:r>
            <a:r>
              <a:rPr lang="en-US" baseline="0" dirty="0" smtClean="0"/>
              <a:t> we will cover</a:t>
            </a:r>
          </a:p>
          <a:p>
            <a:r>
              <a:rPr lang="en-US" baseline="0" dirty="0" smtClean="0"/>
              <a:t>Who are you and what can you do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9C6820A-210A-46EB-BC59-8AF0A5210A1B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308157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Security credentials are a piece of evidence that a communicating party possesses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Credentials</a:t>
            </a:r>
            <a:r>
              <a:rPr lang="en-US" baseline="0" dirty="0" smtClean="0"/>
              <a:t> – id/</a:t>
            </a:r>
            <a:r>
              <a:rPr lang="en-US" baseline="0" dirty="0" err="1" smtClean="0"/>
              <a:t>pwd</a:t>
            </a:r>
            <a:r>
              <a:rPr lang="en-US" baseline="0" dirty="0" smtClean="0"/>
              <a:t>, certificate, </a:t>
            </a:r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This can be at a network login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LDAP keeps the ID and the credentials – verifies at runtime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Walk Through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-&gt; this is basic sign on but</a:t>
            </a:r>
            <a:r>
              <a:rPr lang="en-US" baseline="0" dirty="0" smtClean="0"/>
              <a:t> there are variants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9C6820A-210A-46EB-BC59-8AF0A5210A1B}" type="slidenum">
              <a:rPr lang="en-US" smtClean="0"/>
              <a:pPr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448721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Reduced sign on is where the backend systems may use the </a:t>
            </a:r>
            <a:r>
              <a:rPr lang="en-US" dirty="0" smtClean="0"/>
              <a:t>same </a:t>
            </a:r>
            <a:r>
              <a:rPr lang="en-US" dirty="0" smtClean="0"/>
              <a:t>directory</a:t>
            </a:r>
          </a:p>
          <a:p>
            <a:r>
              <a:rPr lang="en-US" dirty="0" smtClean="0"/>
              <a:t>SSO is where there is more of a session based mechanism</a:t>
            </a:r>
          </a:p>
          <a:p>
            <a:r>
              <a:rPr lang="en-US" dirty="0" smtClean="0"/>
              <a:t>You may have to log in more than once but </a:t>
            </a:r>
            <a:r>
              <a:rPr lang="en-US" dirty="0" smtClean="0"/>
              <a:t>use</a:t>
            </a:r>
            <a:r>
              <a:rPr lang="en-US" baseline="0" dirty="0" smtClean="0"/>
              <a:t> same id</a:t>
            </a:r>
            <a:endParaRPr lang="en-US" dirty="0" smtClean="0"/>
          </a:p>
          <a:p>
            <a:r>
              <a:rPr lang="en-US" dirty="0" smtClean="0"/>
              <a:t>Active Directory is a huge SSO system the way it works – </a:t>
            </a:r>
            <a:r>
              <a:rPr lang="en-US" dirty="0" smtClean="0"/>
              <a:t> </a:t>
            </a:r>
            <a:r>
              <a:rPr lang="en-US" dirty="0" smtClean="0"/>
              <a:t>“free”</a:t>
            </a:r>
          </a:p>
          <a:p>
            <a:r>
              <a:rPr lang="en-US" dirty="0" smtClean="0"/>
              <a:t>-&gt; As you move from SSO to more cloud related</a:t>
            </a:r>
            <a:r>
              <a:rPr lang="en-US" baseline="0" dirty="0" smtClean="0"/>
              <a:t> systems we began to see a change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9C6820A-210A-46EB-BC59-8AF0A5210A1B}" type="slidenum">
              <a:rPr lang="en-US" smtClean="0"/>
              <a:pPr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115682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</a:t>
            </a:r>
            <a:r>
              <a:rPr lang="en-US" baseline="0" dirty="0" smtClean="0"/>
              <a:t> is this</a:t>
            </a:r>
          </a:p>
          <a:p>
            <a:r>
              <a:rPr lang="en-US" dirty="0" smtClean="0"/>
              <a:t>Fog of War - Nope</a:t>
            </a:r>
          </a:p>
          <a:p>
            <a:r>
              <a:rPr lang="en-US" dirty="0" smtClean="0"/>
              <a:t>Fog of Federation</a:t>
            </a:r>
          </a:p>
          <a:p>
            <a:r>
              <a:rPr lang="en-US" dirty="0" smtClean="0"/>
              <a:t>Federation is where you</a:t>
            </a:r>
            <a:r>
              <a:rPr lang="en-US" baseline="0" dirty="0" smtClean="0"/>
              <a:t> cant see everything, you have to trust what you see and work with that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9C6820A-210A-46EB-BC59-8AF0A5210A1B}" type="slidenum">
              <a:rPr lang="en-US" smtClean="0"/>
              <a:pPr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842024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As we began to work with things outside our security boundaries we had to work out</a:t>
            </a:r>
            <a:r>
              <a:rPr lang="en-US" baseline="0" dirty="0" smtClean="0"/>
              <a:t> a way for security to work</a:t>
            </a:r>
          </a:p>
          <a:p>
            <a:r>
              <a:rPr lang="en-US" baseline="0" dirty="0" smtClean="0"/>
              <a:t>How do we connect two security system with completely different policies</a:t>
            </a:r>
          </a:p>
          <a:p>
            <a:r>
              <a:rPr lang="en-US" baseline="0" dirty="0" smtClean="0"/>
              <a:t>Federation lets us set up a trust between the domains then pass security info back and forth</a:t>
            </a:r>
          </a:p>
          <a:p>
            <a:r>
              <a:rPr lang="en-US" baseline="0" dirty="0" smtClean="0"/>
              <a:t>The important point is that the entity only authenticates once then the second domain trusts the authentication</a:t>
            </a:r>
          </a:p>
          <a:p>
            <a:r>
              <a:rPr lang="en-US" baseline="0" dirty="0" smtClean="0"/>
              <a:t>This is done with Tokens (</a:t>
            </a:r>
            <a:r>
              <a:rPr lang="en-US" dirty="0" smtClean="0"/>
              <a:t>SAML, </a:t>
            </a:r>
            <a:r>
              <a:rPr lang="en-US" dirty="0" err="1" smtClean="0"/>
              <a:t>Oauth,OpenIDConnect</a:t>
            </a:r>
            <a:r>
              <a:rPr lang="en-US" dirty="0" smtClean="0"/>
              <a:t>)</a:t>
            </a:r>
          </a:p>
          <a:p>
            <a:r>
              <a:rPr lang="en-US" dirty="0" smtClean="0"/>
              <a:t>Federation</a:t>
            </a:r>
            <a:r>
              <a:rPr lang="en-US" baseline="0" dirty="0" smtClean="0"/>
              <a:t> can be a little of authentication and a little authorization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9C6820A-210A-46EB-BC59-8AF0A5210A1B}" type="slidenum">
              <a:rPr lang="en-US" smtClean="0"/>
              <a:pPr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115682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 matter how you are</a:t>
            </a:r>
            <a:r>
              <a:rPr lang="en-US" baseline="0" dirty="0" smtClean="0"/>
              <a:t> authenticating you have to understand assurance before you move forward</a:t>
            </a:r>
          </a:p>
          <a:p>
            <a:r>
              <a:rPr lang="en-US" dirty="0" smtClean="0"/>
              <a:t>You have to understand the level of </a:t>
            </a:r>
            <a:r>
              <a:rPr lang="en-US" dirty="0" err="1" smtClean="0"/>
              <a:t>authN</a:t>
            </a:r>
            <a:r>
              <a:rPr lang="en-US" dirty="0" smtClean="0"/>
              <a:t> NIST 800-63</a:t>
            </a:r>
          </a:p>
          <a:p>
            <a:r>
              <a:rPr lang="en-US" dirty="0" smtClean="0"/>
              <a:t>Some things require a low end,</a:t>
            </a:r>
            <a:r>
              <a:rPr lang="en-US" baseline="0" dirty="0" smtClean="0"/>
              <a:t> some things require high end</a:t>
            </a:r>
          </a:p>
          <a:p>
            <a:r>
              <a:rPr lang="en-US" baseline="0" dirty="0" smtClean="0"/>
              <a:t>If you don</a:t>
            </a:r>
            <a:r>
              <a:rPr lang="fr-FR" baseline="0" dirty="0" smtClean="0"/>
              <a:t>’</a:t>
            </a:r>
            <a:r>
              <a:rPr lang="en-US" baseline="0" dirty="0" smtClean="0"/>
              <a:t>t know that will be trouble</a:t>
            </a:r>
          </a:p>
          <a:p>
            <a:r>
              <a:rPr lang="en-US" baseline="0" dirty="0" smtClean="0"/>
              <a:t>Most Windows shop use network authentication and active directory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9C6820A-210A-46EB-BC59-8AF0A5210A1B}" type="slidenum">
              <a:rPr lang="en-US" smtClean="0"/>
              <a:pPr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380360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Once you know who you</a:t>
            </a:r>
            <a:r>
              <a:rPr lang="en-US" baseline="0" dirty="0" smtClean="0"/>
              <a:t> can figure out what they can do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9C6820A-210A-46EB-BC59-8AF0A5210A1B}" type="slidenum">
              <a:rPr lang="en-US" smtClean="0"/>
              <a:pPr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654062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can get very complex</a:t>
            </a:r>
          </a:p>
          <a:p>
            <a:r>
              <a:rPr lang="en-US" dirty="0" smtClean="0"/>
              <a:t>Pieces can be placed close together or</a:t>
            </a:r>
            <a:r>
              <a:rPr lang="en-US" baseline="0" dirty="0" smtClean="0"/>
              <a:t> far apart</a:t>
            </a:r>
          </a:p>
          <a:p>
            <a:r>
              <a:rPr lang="en-US" baseline="0" dirty="0" smtClean="0"/>
              <a:t>ACL, Policies, AWS Uses Policy Strictly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9C6820A-210A-46EB-BC59-8AF0A5210A1B}" type="slidenum">
              <a:rPr lang="en-US" smtClean="0"/>
              <a:pPr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0349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Now things begin to really go wrong</a:t>
            </a:r>
          </a:p>
          <a:p>
            <a:r>
              <a:rPr lang="en-US" dirty="0" smtClean="0"/>
              <a:t>-&gt;So maybe you try it</a:t>
            </a:r>
            <a:r>
              <a:rPr lang="en-US" baseline="0" dirty="0" smtClean="0"/>
              <a:t> again, you have plenty of stuff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9C6820A-210A-46EB-BC59-8AF0A5210A1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745434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Linux is more local</a:t>
            </a:r>
          </a:p>
          <a:p>
            <a:r>
              <a:rPr lang="en-US" dirty="0" smtClean="0"/>
              <a:t>It</a:t>
            </a:r>
            <a:r>
              <a:rPr lang="en-US" baseline="0" dirty="0" smtClean="0"/>
              <a:t> is User/Group/Everyone else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9C6820A-210A-46EB-BC59-8AF0A5210A1B}" type="slidenum">
              <a:rPr lang="en-US" smtClean="0"/>
              <a:pPr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289301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Allows everyone to </a:t>
            </a:r>
            <a:r>
              <a:rPr lang="en-US" dirty="0" err="1" smtClean="0"/>
              <a:t>getobjects</a:t>
            </a:r>
            <a:r>
              <a:rPr lang="en-US" baseline="0" dirty="0" smtClean="0"/>
              <a:t> from the example bucket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9C6820A-210A-46EB-BC59-8AF0A5210A1B}" type="slidenum">
              <a:rPr lang="en-US" smtClean="0"/>
              <a:pPr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7109222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When we talked about SAML and entitlements</a:t>
            </a:r>
            <a:r>
              <a:rPr lang="en-US" baseline="0" dirty="0" smtClean="0"/>
              <a:t> this is what we were talking about</a:t>
            </a:r>
          </a:p>
          <a:p>
            <a:r>
              <a:rPr lang="en-US" baseline="0" dirty="0" smtClean="0"/>
              <a:t>This can be passed to many systems these day</a:t>
            </a:r>
          </a:p>
          <a:p>
            <a:r>
              <a:rPr lang="en-US" baseline="0" dirty="0" smtClean="0"/>
              <a:t>All this can be wrapped up with encryption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9C6820A-210A-46EB-BC59-8AF0A5210A1B}" type="slidenum">
              <a:rPr lang="en-US" smtClean="0"/>
              <a:pPr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164419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Federation</a:t>
            </a:r>
            <a:r>
              <a:rPr lang="en-US" baseline="0" dirty="0" smtClean="0"/>
              <a:t> can also be uses to send entitlement information</a:t>
            </a:r>
          </a:p>
          <a:p>
            <a:r>
              <a:rPr lang="en-US" baseline="0" dirty="0" smtClean="0"/>
              <a:t>Often expressed as assertions</a:t>
            </a:r>
          </a:p>
          <a:p>
            <a:r>
              <a:rPr lang="en-US" baseline="0" dirty="0" smtClean="0"/>
              <a:t>Because there is a trust</a:t>
            </a:r>
          </a:p>
          <a:p>
            <a:r>
              <a:rPr lang="en-US" baseline="0" dirty="0" smtClean="0"/>
              <a:t>The target domain can trust and receive agreed upon Assertions</a:t>
            </a:r>
          </a:p>
          <a:p>
            <a:r>
              <a:rPr lang="en-US" baseline="0" dirty="0" smtClean="0"/>
              <a:t>Domains can be internal – maybe between Linux and non-Linux</a:t>
            </a:r>
          </a:p>
          <a:p>
            <a:r>
              <a:rPr lang="en-US" baseline="0" dirty="0" smtClean="0"/>
              <a:t>Linux and some vendor software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9C6820A-210A-46EB-BC59-8AF0A5210A1B}" type="slidenum">
              <a:rPr lang="en-US" smtClean="0"/>
              <a:pPr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115682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If you have noticed we had components here</a:t>
            </a:r>
            <a:r>
              <a:rPr lang="en-US" baseline="0" dirty="0" smtClean="0"/>
              <a:t> and there</a:t>
            </a:r>
          </a:p>
          <a:p>
            <a:r>
              <a:rPr lang="en-US" baseline="0" dirty="0" smtClean="0"/>
              <a:t>The different components had different purposes</a:t>
            </a:r>
          </a:p>
          <a:p>
            <a:r>
              <a:rPr lang="en-US" baseline="0" dirty="0" smtClean="0"/>
              <a:t>Administration of Authorization Policy…</a:t>
            </a:r>
          </a:p>
          <a:p>
            <a:r>
              <a:rPr lang="en-US" baseline="0" dirty="0" smtClean="0"/>
              <a:t>The Decision point is where the policy is execute – computed</a:t>
            </a:r>
          </a:p>
          <a:p>
            <a:r>
              <a:rPr lang="en-US" baseline="0" dirty="0" smtClean="0"/>
              <a:t>Enforcement is the gate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9C6820A-210A-46EB-BC59-8AF0A5210A1B}" type="slidenum">
              <a:rPr lang="en-US" smtClean="0"/>
              <a:pPr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802079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True policy driven looks like this</a:t>
            </a:r>
          </a:p>
          <a:p>
            <a:r>
              <a:rPr lang="en-US" dirty="0" smtClean="0"/>
              <a:t>Sometimes</a:t>
            </a:r>
            <a:r>
              <a:rPr lang="en-US" baseline="0" dirty="0" smtClean="0"/>
              <a:t> we just deal with logical</a:t>
            </a:r>
          </a:p>
          <a:p>
            <a:r>
              <a:rPr lang="en-US" baseline="0" dirty="0" smtClean="0"/>
              <a:t>-&gt;So lets look how this plays out at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9C6820A-210A-46EB-BC59-8AF0A5210A1B}" type="slidenum">
              <a:rPr lang="en-US" smtClean="0"/>
              <a:pPr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3707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It is Disco Burrito Night! They line up around the block</a:t>
            </a:r>
            <a:r>
              <a:rPr lang="en-US" baseline="0" dirty="0" smtClean="0"/>
              <a:t> to get in</a:t>
            </a:r>
          </a:p>
          <a:p>
            <a:r>
              <a:rPr lang="en-US" baseline="0" dirty="0" smtClean="0"/>
              <a:t>It gets so busy they have had to hire a Bouncer to manage the guests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9C6820A-210A-46EB-BC59-8AF0A5210A1B}" type="slidenum">
              <a:rPr lang="en-US" smtClean="0"/>
              <a:pPr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3739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person with the info is the person performing the enforcement</a:t>
            </a:r>
          </a:p>
          <a:p>
            <a:r>
              <a:rPr lang="en-US" dirty="0" smtClean="0"/>
              <a:t>He has to know and do everything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9C6820A-210A-46EB-BC59-8AF0A5210A1B}" type="slidenum">
              <a:rPr lang="en-US" smtClean="0"/>
              <a:pPr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569639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Ticket are like bearer tokens – if you have them you can get in</a:t>
            </a:r>
          </a:p>
          <a:p>
            <a:r>
              <a:rPr lang="en-US" dirty="0" smtClean="0"/>
              <a:t>His decision is “do you have a valid ticket?”</a:t>
            </a:r>
          </a:p>
          <a:p>
            <a:r>
              <a:rPr lang="en-US" dirty="0" smtClean="0"/>
              <a:t>PIP - </a:t>
            </a:r>
            <a:r>
              <a:rPr lang="en-US" dirty="0" err="1" smtClean="0"/>
              <a:t>kinda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9C6820A-210A-46EB-BC59-8AF0A5210A1B}" type="slidenum">
              <a:rPr lang="en-US" smtClean="0"/>
              <a:pPr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219766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She says her name is Carol should I let her in?</a:t>
            </a:r>
          </a:p>
          <a:p>
            <a:r>
              <a:rPr lang="en-US" dirty="0" smtClean="0"/>
              <a:t>Abraham calls up to the PDP who can see if Carol should be let in</a:t>
            </a:r>
          </a:p>
          <a:p>
            <a:r>
              <a:rPr lang="en-US" dirty="0" smtClean="0"/>
              <a:t>You can spread out the functionality depending on the system</a:t>
            </a:r>
          </a:p>
          <a:p>
            <a:r>
              <a:rPr lang="en-US" dirty="0" smtClean="0"/>
              <a:t>-&gt; Lets look</a:t>
            </a:r>
            <a:r>
              <a:rPr lang="en-US" baseline="0" dirty="0" smtClean="0"/>
              <a:t> at more examples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9C6820A-210A-46EB-BC59-8AF0A5210A1B}" type="slidenum">
              <a:rPr lang="en-US" smtClean="0"/>
              <a:pPr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1266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And the second one you made </a:t>
            </a:r>
            <a:r>
              <a:rPr lang="en-US" baseline="0" dirty="0" err="1" smtClean="0"/>
              <a:t>didn</a:t>
            </a:r>
            <a:r>
              <a:rPr lang="fr-FR" baseline="0" dirty="0" smtClean="0"/>
              <a:t>’</a:t>
            </a:r>
            <a:r>
              <a:rPr lang="en-US" baseline="0" dirty="0" smtClean="0"/>
              <a:t>t turn out much better</a:t>
            </a:r>
          </a:p>
          <a:p>
            <a:r>
              <a:rPr lang="en-US" baseline="0" dirty="0" smtClean="0"/>
              <a:t>Now, you are finished eating all you can stand</a:t>
            </a:r>
          </a:p>
          <a:p>
            <a:r>
              <a:rPr lang="en-US" baseline="0" dirty="0" smtClean="0"/>
              <a:t>-&gt;So it is just time to clean up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9C6820A-210A-46EB-BC59-8AF0A5210A1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330384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 do on premises vendors do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9C6820A-210A-46EB-BC59-8AF0A5210A1B}" type="slidenum">
              <a:rPr lang="en-US" smtClean="0"/>
              <a:pPr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760834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is the big picture for Authentication and authorization</a:t>
            </a:r>
          </a:p>
          <a:p>
            <a:r>
              <a:rPr lang="en-US" dirty="0" smtClean="0"/>
              <a:t>Federation</a:t>
            </a:r>
            <a:r>
              <a:rPr lang="en-US" baseline="0" dirty="0" smtClean="0"/>
              <a:t> is optional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9C6820A-210A-46EB-BC59-8AF0A5210A1B}" type="slidenum">
              <a:rPr lang="en-US" smtClean="0"/>
              <a:pPr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602723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 can administrators do in your environment?</a:t>
            </a:r>
          </a:p>
          <a:p>
            <a:r>
              <a:rPr lang="en-US" dirty="0" smtClean="0"/>
              <a:t>The cloud and distributed</a:t>
            </a:r>
            <a:r>
              <a:rPr lang="en-US" baseline="0" dirty="0" smtClean="0"/>
              <a:t> environments are making this more complex</a:t>
            </a:r>
          </a:p>
          <a:p>
            <a:r>
              <a:rPr lang="en-US" baseline="0" dirty="0" smtClean="0"/>
              <a:t>Linux/Unix has recognized this for a while</a:t>
            </a:r>
          </a:p>
          <a:p>
            <a:r>
              <a:rPr lang="en-US" baseline="0" dirty="0" smtClean="0"/>
              <a:t>Windows is just now getting there</a:t>
            </a:r>
          </a:p>
          <a:p>
            <a:r>
              <a:rPr lang="en-US" baseline="0" dirty="0" smtClean="0"/>
              <a:t>Build PAM into the management, runtime, and intelligence – architect PAM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9C6820A-210A-46EB-BC59-8AF0A5210A1B}" type="slidenum">
              <a:rPr lang="en-US" smtClean="0"/>
              <a:pPr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602723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There is a whole world of Intelligence in</a:t>
            </a:r>
            <a:r>
              <a:rPr lang="en-US" baseline="0" dirty="0" smtClean="0"/>
              <a:t> InfoSec – this is more about IAM</a:t>
            </a:r>
          </a:p>
          <a:p>
            <a:r>
              <a:rPr lang="en-US" baseline="0" dirty="0" smtClean="0"/>
              <a:t>Log files, agents, network traffic, </a:t>
            </a:r>
            <a:r>
              <a:rPr lang="en-US" baseline="0" dirty="0" err="1" smtClean="0"/>
              <a:t>BroID</a:t>
            </a:r>
            <a:r>
              <a:rPr lang="en-US" baseline="0" dirty="0" smtClean="0"/>
              <a:t>, security Onion, 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9C6820A-210A-46EB-BC59-8AF0A5210A1B}" type="slidenum">
              <a:rPr lang="en-US" smtClean="0"/>
              <a:pPr/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602723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9C6820A-210A-46EB-BC59-8AF0A5210A1B}" type="slidenum">
              <a:rPr lang="en-US" smtClean="0"/>
              <a:pPr/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602723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/>
              <a:buChar char="•"/>
            </a:pPr>
            <a:r>
              <a:rPr lang="en-US" dirty="0" smtClean="0"/>
              <a:t>http://</a:t>
            </a:r>
            <a:r>
              <a:rPr lang="en-US" dirty="0" err="1" smtClean="0"/>
              <a:t>www.canstockphoto.com</a:t>
            </a:r>
            <a:endParaRPr lang="en-US" dirty="0" smtClean="0"/>
          </a:p>
          <a:p>
            <a:pPr marL="171450" indent="-171450">
              <a:buFont typeface="Arial"/>
              <a:buChar char="•"/>
            </a:pPr>
            <a:endParaRPr lang="en-US" sz="120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9C6820A-210A-46EB-BC59-8AF0A5210A1B}" type="slidenum">
              <a:rPr lang="en-US" smtClean="0"/>
              <a:pPr/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6832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Problem is you don</a:t>
            </a:r>
            <a:r>
              <a:rPr lang="fr-FR" dirty="0" smtClean="0"/>
              <a:t>’</a:t>
            </a:r>
            <a:r>
              <a:rPr lang="en-US" dirty="0" smtClean="0"/>
              <a:t>t make burritos all the time</a:t>
            </a:r>
          </a:p>
          <a:p>
            <a:r>
              <a:rPr lang="en-US" dirty="0" smtClean="0"/>
              <a:t>You may not have the correct</a:t>
            </a:r>
            <a:r>
              <a:rPr lang="en-US" baseline="0" dirty="0" smtClean="0"/>
              <a:t> tools</a:t>
            </a:r>
          </a:p>
          <a:p>
            <a:r>
              <a:rPr lang="en-US" baseline="0" dirty="0" smtClean="0"/>
              <a:t>You used the same spoon to get the bean and the sour cream</a:t>
            </a:r>
          </a:p>
          <a:p>
            <a:r>
              <a:rPr lang="en-US" baseline="0" dirty="0" smtClean="0">
                <a:sym typeface="Wingdings"/>
              </a:rPr>
              <a:t></a:t>
            </a:r>
            <a:r>
              <a:rPr lang="en-US" baseline="0" dirty="0" smtClean="0"/>
              <a:t>You are left with a mess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9C6820A-210A-46EB-BC59-8AF0A5210A1B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7439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You</a:t>
            </a:r>
            <a:r>
              <a:rPr lang="en-US" baseline="0" dirty="0" smtClean="0"/>
              <a:t> made a mess because of a lack of burrito process, no burrito </a:t>
            </a:r>
            <a:r>
              <a:rPr lang="en-US" baseline="0" dirty="0" err="1" smtClean="0"/>
              <a:t>skillz</a:t>
            </a:r>
            <a:r>
              <a:rPr lang="en-US" baseline="0" dirty="0" smtClean="0"/>
              <a:t>, not the correct ingredients, using the incorrect tools</a:t>
            </a:r>
          </a:p>
          <a:p>
            <a:r>
              <a:rPr lang="en-US" baseline="0" dirty="0" smtClean="0"/>
              <a:t>-&gt;Think back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9C6820A-210A-46EB-BC59-8AF0A5210A1B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5732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-&gt;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9C6820A-210A-46EB-BC59-8AF0A5210A1B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5732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1B58DC2-209A-480E-A565-EC4B1588FEC7}" type="datetimeFigureOut">
              <a:rPr lang="en-US" smtClean="0"/>
              <a:pPr/>
              <a:t>4/16/16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3D16A-954B-4039-B02D-4F77AF210AA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hf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1B58DC2-209A-480E-A565-EC4B1588FEC7}" type="datetimeFigureOut">
              <a:rPr lang="en-US" smtClean="0"/>
              <a:pPr/>
              <a:t>4/16/16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3D16A-954B-4039-B02D-4F77AF210AA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1B58DC2-209A-480E-A565-EC4B1588FEC7}" type="datetimeFigureOut">
              <a:rPr lang="en-US" smtClean="0"/>
              <a:pPr/>
              <a:t>4/16/16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3D16A-954B-4039-B02D-4F77AF210AA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hf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Templ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15938" y="0"/>
            <a:ext cx="8170862" cy="904875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ctr">
              <a:defRPr/>
            </a:lvl1pPr>
          </a:lstStyle>
          <a:p>
            <a:fld id="{8EB3D16A-954B-4039-B02D-4F77AF210AA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 hasCustomPrompt="1"/>
          </p:nvPr>
        </p:nvSpPr>
        <p:spPr>
          <a:xfrm>
            <a:off x="515938" y="1216025"/>
            <a:ext cx="8190180" cy="4764088"/>
          </a:xfrm>
          <a:prstGeom prst="rect">
            <a:avLst/>
          </a:prstGeom>
        </p:spPr>
        <p:txBody>
          <a:bodyPr lIns="0" tIns="0" rIns="0" bIns="0"/>
          <a:lstStyle>
            <a:lvl1pPr marL="228600" indent="-228600">
              <a:spcBef>
                <a:spcPts val="800"/>
              </a:spcBef>
              <a:buClr>
                <a:schemeClr val="accent1"/>
              </a:buClr>
              <a:buSzPct val="80000"/>
              <a:buFont typeface="Wingdings 3" pitchFamily="18" charset="2"/>
              <a:buChar char="u"/>
              <a:defRPr sz="1800">
                <a:solidFill>
                  <a:schemeClr val="tx1"/>
                </a:solidFill>
              </a:defRPr>
            </a:lvl1pPr>
            <a:lvl2pPr marL="457200" indent="-228600">
              <a:spcBef>
                <a:spcPts val="800"/>
              </a:spcBef>
              <a:buClr>
                <a:schemeClr val="tx1">
                  <a:lumMod val="50000"/>
                  <a:lumOff val="50000"/>
                </a:schemeClr>
              </a:buClr>
              <a:buSzPct val="100000"/>
              <a:buFont typeface="Verdana" pitchFamily="34" charset="0"/>
              <a:buChar char="•"/>
              <a:defRPr sz="1800">
                <a:solidFill>
                  <a:schemeClr val="tx1"/>
                </a:solidFill>
              </a:defRPr>
            </a:lvl2pPr>
            <a:lvl3pPr marL="685800" indent="-228600">
              <a:spcBef>
                <a:spcPts val="800"/>
              </a:spcBef>
              <a:buClr>
                <a:schemeClr val="tx1"/>
              </a:buClr>
              <a:buSzPct val="100000"/>
              <a:buFont typeface="Verdana" pitchFamily="34" charset="0"/>
              <a:buChar char="–"/>
              <a:defRPr sz="1600" baseline="0">
                <a:solidFill>
                  <a:schemeClr val="tx1"/>
                </a:solidFill>
              </a:defRPr>
            </a:lvl3pPr>
            <a:lvl4pPr marL="914400" indent="-228600">
              <a:spcBef>
                <a:spcPts val="800"/>
              </a:spcBef>
              <a:buClr>
                <a:schemeClr val="tx1">
                  <a:lumMod val="50000"/>
                  <a:lumOff val="50000"/>
                </a:schemeClr>
              </a:buClr>
              <a:buSzPct val="100000"/>
              <a:buFont typeface="Wingdings" pitchFamily="2" charset="2"/>
              <a:buChar char="§"/>
              <a:defRPr sz="1600">
                <a:solidFill>
                  <a:schemeClr val="tx1"/>
                </a:solidFill>
              </a:defRPr>
            </a:lvl4pPr>
            <a:lvl5pPr marL="1143000" indent="-228600">
              <a:buClr>
                <a:schemeClr val="accent3"/>
              </a:buClr>
              <a:buSzPct val="80000"/>
              <a:buFontTx/>
              <a:buNone/>
              <a:defRPr sz="1800"/>
            </a:lvl5pPr>
          </a:lstStyle>
          <a:p>
            <a:pPr lvl="0"/>
            <a:r>
              <a:rPr lang="en-US" dirty="0"/>
              <a:t>Click to edit arrow text</a:t>
            </a:r>
          </a:p>
          <a:p>
            <a:pPr lvl="1"/>
            <a:r>
              <a:rPr lang="en-US" dirty="0"/>
              <a:t>Edit bullet text</a:t>
            </a:r>
          </a:p>
          <a:p>
            <a:pPr lvl="2"/>
            <a:r>
              <a:rPr lang="en-US" dirty="0"/>
              <a:t>Edit dash text</a:t>
            </a:r>
          </a:p>
          <a:p>
            <a:pPr lvl="3"/>
            <a:r>
              <a:rPr lang="en-US" dirty="0"/>
              <a:t>Edit box text</a:t>
            </a:r>
          </a:p>
          <a:p>
            <a:pPr lvl="3"/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bered Bullets Templ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15938" y="0"/>
            <a:ext cx="8229600" cy="904875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B3D16A-954B-4039-B02D-4F77AF210AA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 hasCustomPrompt="1"/>
          </p:nvPr>
        </p:nvSpPr>
        <p:spPr>
          <a:xfrm>
            <a:off x="515938" y="1216025"/>
            <a:ext cx="8190180" cy="4751388"/>
          </a:xfrm>
          <a:prstGeom prst="rect">
            <a:avLst/>
          </a:prstGeom>
        </p:spPr>
        <p:txBody>
          <a:bodyPr lIns="0" tIns="0" rIns="0" bIns="0"/>
          <a:lstStyle>
            <a:lvl1pPr marL="228600" indent="-228600">
              <a:spcBef>
                <a:spcPts val="800"/>
              </a:spcBef>
              <a:buClr>
                <a:schemeClr val="accent1"/>
              </a:buClr>
              <a:buSzPct val="80000"/>
              <a:buFont typeface="Wingdings 3" pitchFamily="18" charset="2"/>
              <a:buChar char="u"/>
              <a:defRPr sz="1800" baseline="0">
                <a:solidFill>
                  <a:schemeClr val="tx1"/>
                </a:solidFill>
              </a:defRPr>
            </a:lvl1pPr>
            <a:lvl2pPr marL="685800" indent="-457200">
              <a:spcBef>
                <a:spcPts val="800"/>
              </a:spcBef>
              <a:buFont typeface="+mj-lt"/>
              <a:buAutoNum type="arabicPeriod"/>
              <a:defRPr sz="1800" baseline="0">
                <a:solidFill>
                  <a:schemeClr val="tx1"/>
                </a:solidFill>
              </a:defRPr>
            </a:lvl2pPr>
            <a:lvl3pPr marL="1035050" indent="-349250">
              <a:spcBef>
                <a:spcPts val="800"/>
              </a:spcBef>
              <a:buFont typeface="+mj-lt"/>
              <a:buAutoNum type="alphaLcPeriod"/>
              <a:defRPr sz="1600">
                <a:solidFill>
                  <a:schemeClr val="tx1"/>
                </a:solidFill>
              </a:defRPr>
            </a:lvl3pPr>
            <a:lvl4pPr marL="1371600" indent="-336550">
              <a:spcBef>
                <a:spcPts val="800"/>
              </a:spcBef>
              <a:buFont typeface="+mj-lt"/>
              <a:buAutoNum type="romanLcPeriod"/>
              <a:defRPr sz="1600">
                <a:solidFill>
                  <a:schemeClr val="tx1"/>
                </a:solidFill>
              </a:defRPr>
            </a:lvl4pPr>
            <a:lvl5pPr>
              <a:buFontTx/>
              <a:buNone/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arrow text</a:t>
            </a:r>
          </a:p>
          <a:p>
            <a:pPr lvl="1"/>
            <a:r>
              <a:rPr lang="en-US" dirty="0"/>
              <a:t>Edit number text</a:t>
            </a:r>
          </a:p>
          <a:p>
            <a:pPr lvl="2"/>
            <a:r>
              <a:rPr lang="en-US" dirty="0"/>
              <a:t>Edit letter text</a:t>
            </a:r>
          </a:p>
          <a:p>
            <a:pPr lvl="3"/>
            <a:r>
              <a:rPr lang="en-US" dirty="0"/>
              <a:t>Edit number text</a:t>
            </a:r>
          </a:p>
          <a:p>
            <a:pPr lvl="3"/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1B58DC2-209A-480E-A565-EC4B1588FEC7}" type="datetimeFigureOut">
              <a:rPr lang="en-US" smtClean="0"/>
              <a:pPr/>
              <a:t>4/16/16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3D16A-954B-4039-B02D-4F77AF210AA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hf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1B58DC2-209A-480E-A565-EC4B1588FEC7}" type="datetimeFigureOut">
              <a:rPr lang="en-US" smtClean="0"/>
              <a:pPr/>
              <a:t>4/16/16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3D16A-954B-4039-B02D-4F77AF210AA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1B58DC2-209A-480E-A565-EC4B1588FEC7}" type="datetimeFigureOut">
              <a:rPr lang="en-US" smtClean="0"/>
              <a:pPr/>
              <a:t>4/16/16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Footer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3D16A-954B-4039-B02D-4F77AF210AA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hf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1B58DC2-209A-480E-A565-EC4B1588FEC7}" type="datetimeFigureOut">
              <a:rPr lang="en-US" smtClean="0"/>
              <a:pPr/>
              <a:t>4/16/16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Footer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3D16A-954B-4039-B02D-4F77AF210AA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hf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1B58DC2-209A-480E-A565-EC4B1588FEC7}" type="datetimeFigureOut">
              <a:rPr lang="en-US" smtClean="0"/>
              <a:pPr/>
              <a:t>4/16/16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Footer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3D16A-954B-4039-B02D-4F77AF210AA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hf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1B58DC2-209A-480E-A565-EC4B1588FEC7}" type="datetimeFigureOut">
              <a:rPr lang="en-US" smtClean="0"/>
              <a:pPr/>
              <a:t>4/16/16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Footer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3D16A-954B-4039-B02D-4F77AF210AA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hf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1B58DC2-209A-480E-A565-EC4B1588FEC7}" type="datetimeFigureOut">
              <a:rPr lang="en-US" smtClean="0"/>
              <a:pPr/>
              <a:t>4/16/16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3D16A-954B-4039-B02D-4F77AF210A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1B58DC2-209A-480E-A565-EC4B1588FEC7}" type="datetimeFigureOut">
              <a:rPr lang="en-US" smtClean="0"/>
              <a:pPr/>
              <a:t>4/16/16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3D16A-954B-4039-B02D-4F77AF210A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E69653-A6AD-4ABB-8A64-177F29BA15A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  <p:sldLayoutId id="2147483714" r:id="rId12"/>
    <p:sldLayoutId id="2147483716" r:id="rId13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Helvetica Neue"/>
          <a:ea typeface="+mj-ea"/>
          <a:cs typeface="Helvetica Neue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Helvetica Neue"/>
          <a:ea typeface="+mn-ea"/>
          <a:cs typeface="Helvetica Neue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9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0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0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4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microsoft.com/office/2007/relationships/hdphoto" Target="../media/hdphoto1.wdp"/><Relationship Id="rId6" Type="http://schemas.openxmlformats.org/officeDocument/2006/relationships/image" Target="../media/image13.png"/><Relationship Id="rId7" Type="http://schemas.microsoft.com/office/2007/relationships/hdphoto" Target="../media/hdphoto2.wdp"/><Relationship Id="rId8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image" Target="../media/image17.png"/><Relationship Id="rId6" Type="http://schemas.openxmlformats.org/officeDocument/2006/relationships/image" Target="../media/image18.png"/><Relationship Id="rId7" Type="http://schemas.microsoft.com/office/2007/relationships/hdphoto" Target="../media/hdphoto3.wdp"/><Relationship Id="rId8" Type="http://schemas.openxmlformats.org/officeDocument/2006/relationships/image" Target="../media/image19.png"/><Relationship Id="rId9" Type="http://schemas.openxmlformats.org/officeDocument/2006/relationships/image" Target="../media/image20.png"/><Relationship Id="rId10" Type="http://schemas.openxmlformats.org/officeDocument/2006/relationships/image" Target="../media/image21.png"/><Relationship Id="rId11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1.png"/><Relationship Id="rId5" Type="http://schemas.openxmlformats.org/officeDocument/2006/relationships/image" Target="../media/image20.png"/><Relationship Id="rId6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1.png"/><Relationship Id="rId5" Type="http://schemas.openxmlformats.org/officeDocument/2006/relationships/image" Target="../media/image20.png"/><Relationship Id="rId6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jp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1.png"/><Relationship Id="rId5" Type="http://schemas.openxmlformats.org/officeDocument/2006/relationships/image" Target="../media/image20.png"/><Relationship Id="rId6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9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1.png"/><Relationship Id="rId5" Type="http://schemas.openxmlformats.org/officeDocument/2006/relationships/image" Target="../media/image20.png"/><Relationship Id="rId6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0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hyperlink" Target="mailto:Rick27@SFDC.com" TargetMode="External"/><Relationship Id="rId5" Type="http://schemas.openxmlformats.org/officeDocument/2006/relationships/hyperlink" Target="mailto:Eporter@SFDC.com" TargetMode="External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5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jp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8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23.png"/></Relationships>
</file>

<file path=ppt/slides/_rels/slide42.xml.rels><?xml version="1.0" encoding="UTF-8" standalone="yes"?>
<Relationships xmlns="http://schemas.openxmlformats.org/package/2006/relationships"><Relationship Id="rId11" Type="http://schemas.openxmlformats.org/officeDocument/2006/relationships/image" Target="../media/image30.png"/><Relationship Id="rId12" Type="http://schemas.openxmlformats.org/officeDocument/2006/relationships/image" Target="../media/image31.png"/><Relationship Id="rId13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15.png"/><Relationship Id="rId4" Type="http://schemas.openxmlformats.org/officeDocument/2006/relationships/image" Target="../media/image24.png"/><Relationship Id="rId5" Type="http://schemas.openxmlformats.org/officeDocument/2006/relationships/image" Target="../media/image25.png"/><Relationship Id="rId6" Type="http://schemas.openxmlformats.org/officeDocument/2006/relationships/image" Target="../media/image21.png"/><Relationship Id="rId7" Type="http://schemas.openxmlformats.org/officeDocument/2006/relationships/image" Target="../media/image26.png"/><Relationship Id="rId8" Type="http://schemas.openxmlformats.org/officeDocument/2006/relationships/image" Target="../media/image27.png"/><Relationship Id="rId9" Type="http://schemas.openxmlformats.org/officeDocument/2006/relationships/image" Target="../media/image28.png"/><Relationship Id="rId10" Type="http://schemas.openxmlformats.org/officeDocument/2006/relationships/image" Target="../media/image29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3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25.png"/><Relationship Id="rId5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4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34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25.png"/><Relationship Id="rId5" Type="http://schemas.openxmlformats.org/officeDocument/2006/relationships/image" Target="../media/image33.png"/><Relationship Id="rId6" Type="http://schemas.openxmlformats.org/officeDocument/2006/relationships/image" Target="../media/image35.png"/><Relationship Id="rId7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jp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4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8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9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4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0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1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25.png"/><Relationship Id="rId5" Type="http://schemas.openxmlformats.org/officeDocument/2006/relationships/image" Target="../media/image33.png"/><Relationship Id="rId6" Type="http://schemas.openxmlformats.org/officeDocument/2006/relationships/image" Target="../media/image35.png"/><Relationship Id="rId7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3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4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jp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4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6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4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7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4" Type="http://schemas.openxmlformats.org/officeDocument/2006/relationships/image" Target="../media/image42.png"/><Relationship Id="rId5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8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4" Type="http://schemas.openxmlformats.org/officeDocument/2006/relationships/image" Target="../media/image3.jpeg"/><Relationship Id="rId5" Type="http://schemas.openxmlformats.org/officeDocument/2006/relationships/image" Target="../media/image43.png"/><Relationship Id="rId6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9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4" Type="http://schemas.openxmlformats.org/officeDocument/2006/relationships/image" Target="../media/image28.png"/><Relationship Id="rId5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4" Type="http://schemas.openxmlformats.org/officeDocument/2006/relationships/image" Target="../media/image15.png"/><Relationship Id="rId5" Type="http://schemas.openxmlformats.org/officeDocument/2006/relationships/image" Target="../media/image33.png"/><Relationship Id="rId6" Type="http://schemas.openxmlformats.org/officeDocument/2006/relationships/image" Target="../media/image28.png"/><Relationship Id="rId7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0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25.png"/><Relationship Id="rId5" Type="http://schemas.openxmlformats.org/officeDocument/2006/relationships/image" Target="../media/image21.png"/><Relationship Id="rId6" Type="http://schemas.openxmlformats.org/officeDocument/2006/relationships/image" Target="../media/image27.png"/><Relationship Id="rId7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1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3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jpeg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5.xml"/><Relationship Id="rId3" Type="http://schemas.openxmlformats.org/officeDocument/2006/relationships/image" Target="../media/image4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19530" y="1032821"/>
            <a:ext cx="8845177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400" dirty="0">
              <a:latin typeface="+mj-lt"/>
              <a:cs typeface="Helvetica Neue"/>
            </a:endParaRPr>
          </a:p>
          <a:p>
            <a:r>
              <a:rPr lang="en-US" sz="3200" dirty="0">
                <a:latin typeface="+mj-lt"/>
                <a:cs typeface="Helvetica Neue"/>
              </a:rPr>
              <a:t>Why you need to know about IAM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954889" y="6488668"/>
            <a:ext cx="31891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cs typeface="Helvetica Neue"/>
              </a:rPr>
              <a:t>Ron Parker |  @</a:t>
            </a:r>
            <a:r>
              <a:rPr lang="en-US" dirty="0" err="1">
                <a:cs typeface="Helvetica Neue"/>
              </a:rPr>
              <a:t>scmunk</a:t>
            </a:r>
            <a:r>
              <a:rPr lang="en-US" dirty="0">
                <a:cs typeface="Helvetica Neue"/>
              </a:rPr>
              <a:t> </a:t>
            </a:r>
          </a:p>
        </p:txBody>
      </p:sp>
      <p:pic>
        <p:nvPicPr>
          <p:cNvPr id="2" name="Picture 1" descr="SC_BusCard_fron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2167" y="4822401"/>
            <a:ext cx="2479394" cy="166058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0" y="333571"/>
            <a:ext cx="9144000" cy="928459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endParaRPr lang="en-US" sz="1400" dirty="0">
              <a:latin typeface="+mj-lt"/>
              <a:cs typeface="Helvetica Neue"/>
            </a:endParaRPr>
          </a:p>
          <a:p>
            <a:pPr>
              <a:lnSpc>
                <a:spcPct val="90000"/>
              </a:lnSpc>
            </a:pPr>
            <a:r>
              <a:rPr lang="en-US" sz="4400" dirty="0">
                <a:solidFill>
                  <a:schemeClr val="bg1"/>
                </a:solidFill>
                <a:latin typeface="+mj-lt"/>
                <a:cs typeface="Helvetica Neue"/>
              </a:rPr>
              <a:t> IAM Complicated</a:t>
            </a:r>
          </a:p>
        </p:txBody>
      </p:sp>
    </p:spTree>
    <p:extLst>
      <p:ext uri="{BB962C8B-B14F-4D97-AF65-F5344CB8AC3E}">
        <p14:creationId xmlns:p14="http://schemas.microsoft.com/office/powerpoint/2010/main" val="29393036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3D16A-954B-4039-B02D-4F77AF210AA0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812802" y="4025152"/>
            <a:ext cx="77191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i="1" dirty="0" smtClean="0"/>
              <a:t>But you have had good burritos</a:t>
            </a:r>
            <a:r>
              <a:rPr lang="en-US" sz="3600" dirty="0" smtClean="0"/>
              <a:t>…</a:t>
            </a:r>
            <a:endParaRPr lang="en-US" sz="3600" dirty="0"/>
          </a:p>
        </p:txBody>
      </p:sp>
      <p:sp>
        <p:nvSpPr>
          <p:cNvPr id="9" name="TextBox 8"/>
          <p:cNvSpPr txBox="1"/>
          <p:nvPr/>
        </p:nvSpPr>
        <p:spPr>
          <a:xfrm>
            <a:off x="0" y="5103894"/>
            <a:ext cx="91061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i="1" dirty="0" smtClean="0"/>
              <a:t>Where did you have a good burrito?</a:t>
            </a:r>
            <a:endParaRPr lang="en-US" sz="3600" dirty="0"/>
          </a:p>
        </p:txBody>
      </p:sp>
      <p:sp>
        <p:nvSpPr>
          <p:cNvPr id="10" name="TextBox 9"/>
          <p:cNvSpPr txBox="1"/>
          <p:nvPr/>
        </p:nvSpPr>
        <p:spPr>
          <a:xfrm>
            <a:off x="2838822" y="1763059"/>
            <a:ext cx="479019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Bad </a:t>
            </a:r>
            <a:r>
              <a:rPr lang="en-US" sz="4400" dirty="0"/>
              <a:t>b</a:t>
            </a:r>
            <a:r>
              <a:rPr lang="en-US" sz="4400" dirty="0" smtClean="0"/>
              <a:t>urrito skills.*</a:t>
            </a:r>
            <a:endParaRPr lang="en-US" sz="4400" dirty="0"/>
          </a:p>
        </p:txBody>
      </p:sp>
      <p:sp>
        <p:nvSpPr>
          <p:cNvPr id="11" name="TextBox 10"/>
          <p:cNvSpPr txBox="1"/>
          <p:nvPr/>
        </p:nvSpPr>
        <p:spPr>
          <a:xfrm>
            <a:off x="1541928" y="944283"/>
            <a:ext cx="585864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No burrito processes.</a:t>
            </a:r>
            <a:endParaRPr lang="en-US" sz="4400" dirty="0"/>
          </a:p>
        </p:txBody>
      </p:sp>
      <p:sp>
        <p:nvSpPr>
          <p:cNvPr id="12" name="TextBox 11"/>
          <p:cNvSpPr txBox="1"/>
          <p:nvPr/>
        </p:nvSpPr>
        <p:spPr>
          <a:xfrm>
            <a:off x="167346" y="182282"/>
            <a:ext cx="727534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Bad tools and ingredients.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5092438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3D16A-954B-4039-B02D-4F77AF210AA0}" type="slidenum">
              <a:rPr lang="en-US" smtClean="0"/>
              <a:pPr/>
              <a:t>11</a:t>
            </a:fld>
            <a:endParaRPr lang="en-US" dirty="0"/>
          </a:p>
        </p:txBody>
      </p:sp>
      <p:grpSp>
        <p:nvGrpSpPr>
          <p:cNvPr id="16" name="Group 15"/>
          <p:cNvGrpSpPr/>
          <p:nvPr/>
        </p:nvGrpSpPr>
        <p:grpSpPr>
          <a:xfrm>
            <a:off x="2390589" y="1598721"/>
            <a:ext cx="4198471" cy="2286000"/>
            <a:chOff x="-164353" y="1927411"/>
            <a:chExt cx="4198471" cy="2286000"/>
          </a:xfrm>
        </p:grpSpPr>
        <p:sp>
          <p:nvSpPr>
            <p:cNvPr id="14" name="Oval 13"/>
            <p:cNvSpPr/>
            <p:nvPr/>
          </p:nvSpPr>
          <p:spPr>
            <a:xfrm>
              <a:off x="-164353" y="1927411"/>
              <a:ext cx="4198471" cy="2286000"/>
            </a:xfrm>
            <a:prstGeom prst="ellipse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 rot="20435673">
              <a:off x="865694" y="2133904"/>
              <a:ext cx="492443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000" dirty="0" smtClean="0">
                  <a:ln w="44450">
                    <a:solidFill>
                      <a:schemeClr val="tx1"/>
                    </a:solidFill>
                  </a:ln>
                  <a:solidFill>
                    <a:srgbClr val="FFFF00"/>
                  </a:solidFill>
                  <a:latin typeface="Hobo Std"/>
                  <a:cs typeface="Hobo Std"/>
                </a:rPr>
                <a:t>J</a:t>
              </a:r>
              <a:endParaRPr lang="en-US" sz="6000" dirty="0">
                <a:ln w="44450">
                  <a:solidFill>
                    <a:schemeClr val="tx1"/>
                  </a:solidFill>
                </a:ln>
                <a:solidFill>
                  <a:srgbClr val="FFFF00"/>
                </a:solidFill>
                <a:latin typeface="Hobo Std"/>
                <a:cs typeface="Hobo Std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258049" y="2109696"/>
              <a:ext cx="603242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000" dirty="0">
                  <a:ln w="44450">
                    <a:solidFill>
                      <a:schemeClr val="tx1"/>
                    </a:solidFill>
                  </a:ln>
                  <a:solidFill>
                    <a:srgbClr val="FFFF00"/>
                  </a:solidFill>
                  <a:latin typeface="Hobo Std"/>
                  <a:cs typeface="Hobo Std"/>
                </a:rPr>
                <a:t>o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 rot="961316">
              <a:off x="1785416" y="2077127"/>
              <a:ext cx="588623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000" dirty="0">
                  <a:ln w="44450">
                    <a:solidFill>
                      <a:schemeClr val="tx1"/>
                    </a:solidFill>
                  </a:ln>
                  <a:solidFill>
                    <a:srgbClr val="FFFF00"/>
                  </a:solidFill>
                  <a:latin typeface="Hobo Std"/>
                  <a:cs typeface="Hobo Std"/>
                </a:rPr>
                <a:t>e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 flipH="1">
              <a:off x="2225978" y="2020046"/>
              <a:ext cx="23930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dirty="0" smtClean="0">
                  <a:ln w="44450">
                    <a:solidFill>
                      <a:schemeClr val="tx1"/>
                    </a:solidFill>
                  </a:ln>
                  <a:solidFill>
                    <a:srgbClr val="FFFF00"/>
                  </a:solidFill>
                  <a:latin typeface="Hobo Std"/>
                  <a:cs typeface="Hobo Std"/>
                </a:rPr>
                <a:t>‘</a:t>
              </a:r>
              <a:endParaRPr lang="en-US" sz="6000" dirty="0">
                <a:ln w="44450">
                  <a:solidFill>
                    <a:schemeClr val="tx1"/>
                  </a:solidFill>
                </a:ln>
                <a:solidFill>
                  <a:srgbClr val="FFFF00"/>
                </a:solidFill>
                <a:latin typeface="Hobo Std"/>
                <a:cs typeface="Hobo Std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 rot="1217137">
              <a:off x="2503205" y="2121952"/>
              <a:ext cx="582467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000" dirty="0">
                  <a:ln w="44450">
                    <a:solidFill>
                      <a:schemeClr val="tx1"/>
                    </a:solidFill>
                  </a:ln>
                  <a:solidFill>
                    <a:srgbClr val="FFFF00"/>
                  </a:solidFill>
                  <a:latin typeface="Hobo Std"/>
                  <a:cs typeface="Hobo Std"/>
                </a:rPr>
                <a:t>s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34470" y="2973294"/>
              <a:ext cx="3603571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 dirty="0" smtClean="0">
                  <a:latin typeface="Futura"/>
                  <a:cs typeface="Futura"/>
                </a:rPr>
                <a:t>Burrito Barn</a:t>
              </a:r>
              <a:endParaRPr lang="en-US" sz="4800" dirty="0">
                <a:latin typeface="Futura"/>
                <a:cs typeface="Futura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298823" y="268947"/>
            <a:ext cx="850152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latin typeface="Hobo Std"/>
                <a:cs typeface="Hobo Std"/>
              </a:rPr>
              <a:t>Welcome to Joe’s!</a:t>
            </a:r>
            <a:endParaRPr lang="en-US" sz="6000" dirty="0">
              <a:latin typeface="Hobo Std"/>
              <a:cs typeface="Hobo Std"/>
            </a:endParaRPr>
          </a:p>
        </p:txBody>
      </p:sp>
      <p:pic>
        <p:nvPicPr>
          <p:cNvPr id="12" name="Picture 11" descr="bbar2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28"/>
          <a:stretch/>
        </p:blipFill>
        <p:spPr>
          <a:xfrm>
            <a:off x="642463" y="3914588"/>
            <a:ext cx="7754478" cy="2943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3307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3D16A-954B-4039-B02D-4F77AF210AA0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4" name="Picture 3" descr="PrettyBurrito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26300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3D16A-954B-4039-B02D-4F77AF210AA0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3279" y="436283"/>
            <a:ext cx="9143348" cy="28007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dirty="0" smtClean="0"/>
              <a:t>What do burritos have to do with</a:t>
            </a:r>
          </a:p>
          <a:p>
            <a:pPr algn="ctr"/>
            <a:r>
              <a:rPr lang="en-US" sz="4400" dirty="0" smtClean="0"/>
              <a:t> </a:t>
            </a:r>
          </a:p>
          <a:p>
            <a:pPr algn="ctr"/>
            <a:r>
              <a:rPr lang="en-US" sz="4400" b="1" dirty="0" smtClean="0"/>
              <a:t>Identity and Access</a:t>
            </a:r>
          </a:p>
          <a:p>
            <a:pPr algn="ctr"/>
            <a:r>
              <a:rPr lang="en-US" sz="4400" b="1" dirty="0" smtClean="0"/>
              <a:t>Management</a:t>
            </a:r>
            <a:r>
              <a:rPr lang="en-US" sz="4400" dirty="0" smtClean="0"/>
              <a:t>?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1358184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3D16A-954B-4039-B02D-4F77AF210AA0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3279" y="436283"/>
            <a:ext cx="9143348" cy="28007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dirty="0" smtClean="0"/>
              <a:t>What do burritos have to do with</a:t>
            </a:r>
          </a:p>
          <a:p>
            <a:pPr algn="ctr"/>
            <a:r>
              <a:rPr lang="en-US" sz="4400" dirty="0" smtClean="0"/>
              <a:t> </a:t>
            </a:r>
          </a:p>
          <a:p>
            <a:pPr algn="ctr"/>
            <a:r>
              <a:rPr lang="en-US" sz="4400" b="1" dirty="0" smtClean="0"/>
              <a:t>Identity and Access</a:t>
            </a:r>
          </a:p>
          <a:p>
            <a:pPr algn="ctr"/>
            <a:r>
              <a:rPr lang="en-US" sz="4400" b="1" dirty="0" smtClean="0"/>
              <a:t>Management</a:t>
            </a:r>
            <a:r>
              <a:rPr lang="en-US" sz="4400" dirty="0" smtClean="0"/>
              <a:t>?</a:t>
            </a:r>
            <a:endParaRPr lang="en-US" sz="4400" dirty="0"/>
          </a:p>
        </p:txBody>
      </p:sp>
      <p:sp>
        <p:nvSpPr>
          <p:cNvPr id="5" name="TextBox 4"/>
          <p:cNvSpPr txBox="1"/>
          <p:nvPr/>
        </p:nvSpPr>
        <p:spPr>
          <a:xfrm>
            <a:off x="328706" y="3783107"/>
            <a:ext cx="8531412" cy="1754327"/>
          </a:xfrm>
          <a:prstGeom prst="rect">
            <a:avLst/>
          </a:prstGeom>
          <a:solidFill>
            <a:srgbClr val="D9D9D9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Making a burrito consistently and efficiently requires a lot of processes, ingredients, and tools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1897097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3D16A-954B-4039-B02D-4F77AF210AA0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37212" y="1063671"/>
            <a:ext cx="755639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IAM has lots of parts, needs lots of tools, requires lots of process plus people with skills.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2975462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3D16A-954B-4039-B02D-4F77AF210AA0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505926" y="1319069"/>
            <a:ext cx="7930218" cy="2789778"/>
          </a:xfrm>
          <a:prstGeom prst="roundRect">
            <a:avLst/>
          </a:prstGeom>
          <a:solidFill>
            <a:srgbClr val="4F6228"/>
          </a:solidFill>
          <a:ln w="50800">
            <a:solidFill>
              <a:schemeClr val="tx1"/>
            </a:solidFill>
          </a:ln>
          <a:effectLst>
            <a:outerShdw blurRad="40000" dist="38100" dir="27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631596"/>
            <a:ext cx="9144000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chemeClr val="bg1"/>
                </a:solidFill>
              </a:rPr>
              <a:t>IAM complicated</a:t>
            </a:r>
          </a:p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en-US" sz="4400" b="1" dirty="0" smtClean="0">
                <a:solidFill>
                  <a:schemeClr val="bg1"/>
                </a:solidFill>
              </a:rPr>
              <a:t>Just like Burritos</a:t>
            </a:r>
            <a:endParaRPr lang="en-US" sz="4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64506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3D16A-954B-4039-B02D-4F77AF210AA0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4" name="Picture 3" descr="MrBurrito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823" y="3016870"/>
            <a:ext cx="2172446" cy="3377953"/>
          </a:xfrm>
          <a:prstGeom prst="rect">
            <a:avLst/>
          </a:prstGeom>
        </p:spPr>
      </p:pic>
      <p:sp>
        <p:nvSpPr>
          <p:cNvPr id="5" name="Oval Callout 4"/>
          <p:cNvSpPr/>
          <p:nvPr/>
        </p:nvSpPr>
        <p:spPr>
          <a:xfrm>
            <a:off x="224123" y="239072"/>
            <a:ext cx="4482353" cy="1748118"/>
          </a:xfrm>
          <a:prstGeom prst="wedgeEllipseCallout">
            <a:avLst>
              <a:gd name="adj1" fmla="val -12833"/>
              <a:gd name="adj2" fmla="val 126603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There are a lot of reasons Joe’s can build a better burrito. 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3107766" y="2674468"/>
            <a:ext cx="624541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3200" dirty="0" smtClean="0"/>
              <a:t>Menu</a:t>
            </a:r>
          </a:p>
          <a:p>
            <a:pPr marL="285750" indent="-285750">
              <a:buFont typeface="Arial"/>
              <a:buChar char="•"/>
            </a:pPr>
            <a:r>
              <a:rPr lang="en-US" sz="3200" dirty="0" smtClean="0"/>
              <a:t>Specialized stations</a:t>
            </a:r>
          </a:p>
          <a:p>
            <a:pPr marL="285750" indent="-285750">
              <a:buFont typeface="Arial"/>
              <a:buChar char="•"/>
            </a:pPr>
            <a:r>
              <a:rPr lang="en-US" sz="3200" dirty="0" smtClean="0"/>
              <a:t>Prepared ingredients</a:t>
            </a:r>
          </a:p>
          <a:p>
            <a:pPr marL="285750" indent="-285750">
              <a:buFont typeface="Arial"/>
              <a:buChar char="•"/>
            </a:pPr>
            <a:r>
              <a:rPr lang="en-US" sz="3200" dirty="0" smtClean="0"/>
              <a:t>Standards</a:t>
            </a:r>
          </a:p>
          <a:p>
            <a:pPr marL="285750" indent="-285750">
              <a:buFont typeface="Arial"/>
              <a:buChar char="•"/>
            </a:pPr>
            <a:r>
              <a:rPr lang="en-US" sz="3200" dirty="0" smtClean="0"/>
              <a:t>Correct tools</a:t>
            </a:r>
          </a:p>
          <a:p>
            <a:pPr marL="285750" indent="-285750">
              <a:buFont typeface="Arial"/>
              <a:buChar char="•"/>
            </a:pPr>
            <a:r>
              <a:rPr lang="en-US" sz="3200" dirty="0" smtClean="0"/>
              <a:t>Skilled people</a:t>
            </a:r>
          </a:p>
          <a:p>
            <a:pPr marL="285750" indent="-285750">
              <a:buFont typeface="Arial"/>
              <a:buChar char="•"/>
            </a:pPr>
            <a:r>
              <a:rPr lang="en-US" sz="3200" dirty="0" smtClean="0"/>
              <a:t>Processes to tie it altogether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8612986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3D16A-954B-4039-B02D-4F77AF210AA0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4" name="Picture 3" descr="MrBurrito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823" y="3016870"/>
            <a:ext cx="2172446" cy="3377953"/>
          </a:xfrm>
          <a:prstGeom prst="rect">
            <a:avLst/>
          </a:prstGeom>
        </p:spPr>
      </p:pic>
      <p:sp>
        <p:nvSpPr>
          <p:cNvPr id="5" name="Oval Callout 4"/>
          <p:cNvSpPr/>
          <p:nvPr/>
        </p:nvSpPr>
        <p:spPr>
          <a:xfrm>
            <a:off x="179300" y="149425"/>
            <a:ext cx="4482353" cy="1748118"/>
          </a:xfrm>
          <a:prstGeom prst="wedgeEllipseCallout">
            <a:avLst>
              <a:gd name="adj1" fmla="val -10500"/>
              <a:gd name="adj2" fmla="val 136005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Good </a:t>
            </a:r>
            <a:r>
              <a:rPr lang="en-US" sz="2400" b="1" dirty="0" smtClean="0"/>
              <a:t>People</a:t>
            </a:r>
            <a:r>
              <a:rPr lang="en-US" sz="2400" dirty="0"/>
              <a:t>.</a:t>
            </a:r>
            <a:r>
              <a:rPr lang="en-US" sz="2400" dirty="0" smtClean="0"/>
              <a:t> Good </a:t>
            </a:r>
            <a:r>
              <a:rPr lang="en-US" sz="2400" b="1" dirty="0" smtClean="0"/>
              <a:t>Process</a:t>
            </a:r>
            <a:r>
              <a:rPr lang="en-US" sz="2400" dirty="0"/>
              <a:t>.</a:t>
            </a:r>
            <a:r>
              <a:rPr lang="en-US" sz="2400" dirty="0" smtClean="0"/>
              <a:t> Good </a:t>
            </a:r>
            <a:r>
              <a:rPr lang="en-US" sz="2400" b="1" dirty="0" smtClean="0"/>
              <a:t>Technology.</a:t>
            </a:r>
            <a:endParaRPr lang="en-US" sz="2400" b="1" dirty="0"/>
          </a:p>
        </p:txBody>
      </p:sp>
      <p:sp>
        <p:nvSpPr>
          <p:cNvPr id="2" name="Oval 1"/>
          <p:cNvSpPr/>
          <p:nvPr/>
        </p:nvSpPr>
        <p:spPr>
          <a:xfrm>
            <a:off x="3077883" y="2032001"/>
            <a:ext cx="2853765" cy="285376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sz="2000" b="1" dirty="0" smtClean="0"/>
              <a:t>People</a:t>
            </a:r>
            <a:endParaRPr lang="en-US" sz="2000" b="1" dirty="0"/>
          </a:p>
        </p:txBody>
      </p:sp>
      <p:sp>
        <p:nvSpPr>
          <p:cNvPr id="8" name="Oval 7"/>
          <p:cNvSpPr/>
          <p:nvPr/>
        </p:nvSpPr>
        <p:spPr>
          <a:xfrm>
            <a:off x="5339977" y="902447"/>
            <a:ext cx="2853765" cy="2853765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sz="2400" b="1" dirty="0" smtClean="0"/>
              <a:t>Process</a:t>
            </a:r>
            <a:endParaRPr lang="en-US" sz="2400" b="1" dirty="0"/>
          </a:p>
        </p:txBody>
      </p:sp>
      <p:sp>
        <p:nvSpPr>
          <p:cNvPr id="7" name="Oval 6"/>
          <p:cNvSpPr/>
          <p:nvPr/>
        </p:nvSpPr>
        <p:spPr>
          <a:xfrm>
            <a:off x="5232400" y="3319928"/>
            <a:ext cx="2853765" cy="2853765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sz="2400" b="1" dirty="0" smtClean="0"/>
              <a:t>Technology</a:t>
            </a:r>
            <a:endParaRPr lang="en-US" sz="2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5647765" y="2211296"/>
            <a:ext cx="8279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Menu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695577" y="4261225"/>
            <a:ext cx="10414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Stations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668682" y="4831978"/>
            <a:ext cx="6836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Grills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6101977" y="5384802"/>
            <a:ext cx="11538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Warmers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6774329" y="4831978"/>
            <a:ext cx="12111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Steamers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6606989" y="2647577"/>
            <a:ext cx="10674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Recipes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3334870" y="2976284"/>
            <a:ext cx="9983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Trained </a:t>
            </a:r>
            <a:br>
              <a:rPr lang="en-US" dirty="0" smtClean="0"/>
            </a:br>
            <a:r>
              <a:rPr lang="en-US" dirty="0" smtClean="0"/>
              <a:t>People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3965388" y="3950448"/>
            <a:ext cx="10367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Enough</a:t>
            </a:r>
            <a:br>
              <a:rPr lang="en-US" dirty="0" smtClean="0"/>
            </a:br>
            <a:r>
              <a:rPr lang="en-US" dirty="0" smtClean="0"/>
              <a:t>People 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7117976" y="1813859"/>
            <a:ext cx="4824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50506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val 12"/>
          <p:cNvSpPr/>
          <p:nvPr/>
        </p:nvSpPr>
        <p:spPr>
          <a:xfrm>
            <a:off x="1957295" y="896470"/>
            <a:ext cx="5453529" cy="5453529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Intelligence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3D16A-954B-4039-B02D-4F77AF210AA0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0" y="-10072"/>
            <a:ext cx="9144000" cy="646331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endParaRPr lang="en-US" sz="1400" dirty="0">
              <a:latin typeface="+mj-lt"/>
              <a:cs typeface="Helvetica Neue"/>
            </a:endParaRPr>
          </a:p>
          <a:p>
            <a:pPr>
              <a:lnSpc>
                <a:spcPct val="90000"/>
              </a:lnSpc>
            </a:pPr>
            <a:r>
              <a:rPr lang="en-US" sz="2400" dirty="0" smtClean="0">
                <a:solidFill>
                  <a:schemeClr val="bg1"/>
                </a:solidFill>
                <a:latin typeface="+mj-lt"/>
                <a:cs typeface="Helvetica Neue"/>
              </a:rPr>
              <a:t>The World of IAM</a:t>
            </a:r>
            <a:endParaRPr lang="en-US" sz="2400" dirty="0">
              <a:solidFill>
                <a:schemeClr val="bg1"/>
              </a:solidFill>
              <a:latin typeface="+mj-lt"/>
              <a:cs typeface="Helvetica Neue"/>
            </a:endParaRPr>
          </a:p>
        </p:txBody>
      </p:sp>
      <p:sp>
        <p:nvSpPr>
          <p:cNvPr id="10" name="Oval 9"/>
          <p:cNvSpPr/>
          <p:nvPr/>
        </p:nvSpPr>
        <p:spPr>
          <a:xfrm>
            <a:off x="2061883" y="2285996"/>
            <a:ext cx="2734235" cy="273423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Access Management</a:t>
            </a:r>
            <a:endParaRPr lang="en-US" sz="2000" dirty="0"/>
          </a:p>
        </p:txBody>
      </p:sp>
      <p:sp>
        <p:nvSpPr>
          <p:cNvPr id="11" name="Oval 10"/>
          <p:cNvSpPr/>
          <p:nvPr/>
        </p:nvSpPr>
        <p:spPr>
          <a:xfrm>
            <a:off x="4530165" y="2288984"/>
            <a:ext cx="2734235" cy="2734235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Access Control</a:t>
            </a:r>
            <a:endParaRPr lang="en-US" sz="2000" dirty="0"/>
          </a:p>
        </p:txBody>
      </p:sp>
      <p:sp>
        <p:nvSpPr>
          <p:cNvPr id="12" name="Oval 11"/>
          <p:cNvSpPr/>
          <p:nvPr/>
        </p:nvSpPr>
        <p:spPr>
          <a:xfrm>
            <a:off x="3711388" y="4279147"/>
            <a:ext cx="1786965" cy="1786965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PAM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8822534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mmm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87" t="9875" r="38061"/>
          <a:stretch/>
        </p:blipFill>
        <p:spPr>
          <a:xfrm>
            <a:off x="104591" y="4191237"/>
            <a:ext cx="2345764" cy="2666763"/>
          </a:xfrm>
          <a:prstGeom prst="rect">
            <a:avLst/>
          </a:prstGeom>
        </p:spPr>
      </p:pic>
      <p:sp>
        <p:nvSpPr>
          <p:cNvPr id="2" name="Cloud Callout 1"/>
          <p:cNvSpPr/>
          <p:nvPr/>
        </p:nvSpPr>
        <p:spPr>
          <a:xfrm>
            <a:off x="2031999" y="209176"/>
            <a:ext cx="6932707" cy="5065059"/>
          </a:xfrm>
          <a:prstGeom prst="cloudCallout">
            <a:avLst>
              <a:gd name="adj1" fmla="val -53777"/>
              <a:gd name="adj2" fmla="val 33888"/>
            </a:avLst>
          </a:prstGeom>
          <a:solidFill>
            <a:schemeClr val="accent1">
              <a:alpha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3D16A-954B-4039-B02D-4F77AF210AA0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4" name="Picture 3" descr="PrettyBurrito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2940" y="1088213"/>
            <a:ext cx="4631765" cy="3087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85825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val 12"/>
          <p:cNvSpPr/>
          <p:nvPr/>
        </p:nvSpPr>
        <p:spPr>
          <a:xfrm>
            <a:off x="1957295" y="896470"/>
            <a:ext cx="5453529" cy="5453529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000" dirty="0" smtClean="0">
                <a:solidFill>
                  <a:srgbClr val="000000"/>
                </a:solidFill>
              </a:rPr>
              <a:t>Intelligence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3D16A-954B-4039-B02D-4F77AF210AA0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0" y="-10072"/>
            <a:ext cx="9144000" cy="646331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endParaRPr lang="en-US" sz="1400" dirty="0">
              <a:latin typeface="+mj-lt"/>
              <a:cs typeface="Helvetica Neue"/>
            </a:endParaRPr>
          </a:p>
          <a:p>
            <a:pPr>
              <a:lnSpc>
                <a:spcPct val="90000"/>
              </a:lnSpc>
            </a:pPr>
            <a:r>
              <a:rPr lang="en-US" sz="2400" dirty="0" smtClean="0">
                <a:solidFill>
                  <a:schemeClr val="bg1"/>
                </a:solidFill>
                <a:latin typeface="+mj-lt"/>
                <a:cs typeface="Helvetica Neue"/>
              </a:rPr>
              <a:t>The World of IAM</a:t>
            </a:r>
            <a:endParaRPr lang="en-US" sz="2400" dirty="0">
              <a:solidFill>
                <a:schemeClr val="bg1"/>
              </a:solidFill>
              <a:latin typeface="+mj-lt"/>
              <a:cs typeface="Helvetica Neue"/>
            </a:endParaRPr>
          </a:p>
        </p:txBody>
      </p:sp>
      <p:sp>
        <p:nvSpPr>
          <p:cNvPr id="10" name="Oval 9"/>
          <p:cNvSpPr/>
          <p:nvPr/>
        </p:nvSpPr>
        <p:spPr>
          <a:xfrm>
            <a:off x="2061883" y="2285996"/>
            <a:ext cx="2734235" cy="273423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Access Management</a:t>
            </a:r>
            <a:endParaRPr lang="en-US" sz="2000" dirty="0"/>
          </a:p>
        </p:txBody>
      </p:sp>
      <p:sp>
        <p:nvSpPr>
          <p:cNvPr id="11" name="Oval 10"/>
          <p:cNvSpPr/>
          <p:nvPr/>
        </p:nvSpPr>
        <p:spPr>
          <a:xfrm>
            <a:off x="4530165" y="2288984"/>
            <a:ext cx="2734235" cy="2734235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Access Control</a:t>
            </a:r>
            <a:endParaRPr lang="en-US" sz="2000" dirty="0"/>
          </a:p>
        </p:txBody>
      </p:sp>
      <p:sp>
        <p:nvSpPr>
          <p:cNvPr id="12" name="Oval 11"/>
          <p:cNvSpPr/>
          <p:nvPr/>
        </p:nvSpPr>
        <p:spPr>
          <a:xfrm>
            <a:off x="3711388" y="4279147"/>
            <a:ext cx="1786965" cy="1786965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PAM</a:t>
            </a:r>
            <a:endParaRPr lang="en-US" sz="2000" dirty="0"/>
          </a:p>
        </p:txBody>
      </p:sp>
      <p:sp>
        <p:nvSpPr>
          <p:cNvPr id="2" name="Line Callout 1 1"/>
          <p:cNvSpPr/>
          <p:nvPr/>
        </p:nvSpPr>
        <p:spPr>
          <a:xfrm>
            <a:off x="7037296" y="1060823"/>
            <a:ext cx="1942353" cy="806823"/>
          </a:xfrm>
          <a:prstGeom prst="borderCallout1">
            <a:avLst>
              <a:gd name="adj1" fmla="val 111343"/>
              <a:gd name="adj2" fmla="val 47821"/>
              <a:gd name="adj3" fmla="val 258796"/>
              <a:gd name="adj4" fmla="val -53718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Ultimate runtime goal</a:t>
            </a:r>
            <a:endParaRPr lang="en-US" dirty="0"/>
          </a:p>
        </p:txBody>
      </p:sp>
      <p:sp>
        <p:nvSpPr>
          <p:cNvPr id="9" name="Line Callout 1 8"/>
          <p:cNvSpPr/>
          <p:nvPr/>
        </p:nvSpPr>
        <p:spPr>
          <a:xfrm>
            <a:off x="212166" y="1228165"/>
            <a:ext cx="1942353" cy="806823"/>
          </a:xfrm>
          <a:prstGeom prst="borderCallout1">
            <a:avLst>
              <a:gd name="adj1" fmla="val 53936"/>
              <a:gd name="adj2" fmla="val 105513"/>
              <a:gd name="adj3" fmla="val 81018"/>
              <a:gd name="adj4" fmla="val 184744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Gather and Analyze</a:t>
            </a:r>
            <a:endParaRPr lang="en-US" dirty="0"/>
          </a:p>
        </p:txBody>
      </p:sp>
      <p:sp>
        <p:nvSpPr>
          <p:cNvPr id="14" name="Line Callout 1 13"/>
          <p:cNvSpPr/>
          <p:nvPr/>
        </p:nvSpPr>
        <p:spPr>
          <a:xfrm>
            <a:off x="212166" y="5695576"/>
            <a:ext cx="1942353" cy="806823"/>
          </a:xfrm>
          <a:prstGeom prst="borderCallout1">
            <a:avLst>
              <a:gd name="adj1" fmla="val 48380"/>
              <a:gd name="adj2" fmla="val 107821"/>
              <a:gd name="adj3" fmla="val -191204"/>
              <a:gd name="adj4" fmla="val 160128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All the setup</a:t>
            </a:r>
            <a:endParaRPr lang="en-US" dirty="0"/>
          </a:p>
        </p:txBody>
      </p:sp>
      <p:sp>
        <p:nvSpPr>
          <p:cNvPr id="15" name="Line Callout 1 14"/>
          <p:cNvSpPr/>
          <p:nvPr/>
        </p:nvSpPr>
        <p:spPr>
          <a:xfrm>
            <a:off x="7025342" y="5605929"/>
            <a:ext cx="1942353" cy="806823"/>
          </a:xfrm>
          <a:prstGeom prst="borderCallout1">
            <a:avLst>
              <a:gd name="adj1" fmla="val 40973"/>
              <a:gd name="adj2" fmla="val -13718"/>
              <a:gd name="adj3" fmla="val -26389"/>
              <a:gd name="adj4" fmla="val -11448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Privileged Access </a:t>
            </a:r>
            <a:r>
              <a:rPr lang="en-US" dirty="0" err="1" smtClean="0"/>
              <a:t>Mgmt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96273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3D16A-954B-4039-B02D-4F77AF210AA0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-10072"/>
            <a:ext cx="9144000" cy="646331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endParaRPr lang="en-US" sz="1400" dirty="0">
              <a:latin typeface="+mj-lt"/>
              <a:cs typeface="Helvetica Neue"/>
            </a:endParaRPr>
          </a:p>
          <a:p>
            <a:pPr>
              <a:lnSpc>
                <a:spcPct val="90000"/>
              </a:lnSpc>
            </a:pPr>
            <a:r>
              <a:rPr lang="en-US" sz="2400" dirty="0" smtClean="0">
                <a:solidFill>
                  <a:schemeClr val="bg1"/>
                </a:solidFill>
                <a:latin typeface="+mj-lt"/>
                <a:cs typeface="Helvetica Neue"/>
              </a:rPr>
              <a:t>Why does IAM matter?</a:t>
            </a:r>
            <a:endParaRPr lang="en-US" sz="2400" dirty="0">
              <a:solidFill>
                <a:schemeClr val="bg1"/>
              </a:solidFill>
              <a:latin typeface="+mj-lt"/>
              <a:cs typeface="Helvetica Neue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24941" y="657412"/>
            <a:ext cx="5319059" cy="147732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IAM sets things into place so we can do security – so we can protect what is important.</a:t>
            </a:r>
          </a:p>
          <a:p>
            <a:pPr algn="ctr"/>
            <a:endParaRPr lang="en-US" dirty="0"/>
          </a:p>
        </p:txBody>
      </p:sp>
      <p:grpSp>
        <p:nvGrpSpPr>
          <p:cNvPr id="28" name="Group 27"/>
          <p:cNvGrpSpPr/>
          <p:nvPr/>
        </p:nvGrpSpPr>
        <p:grpSpPr>
          <a:xfrm>
            <a:off x="2136588" y="2757178"/>
            <a:ext cx="2475005" cy="1710519"/>
            <a:chOff x="0" y="2533060"/>
            <a:chExt cx="2475005" cy="1710519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2533060"/>
              <a:ext cx="2475005" cy="1372569"/>
            </a:xfrm>
            <a:prstGeom prst="rect">
              <a:avLst/>
            </a:prstGeom>
          </p:spPr>
        </p:pic>
        <p:sp>
          <p:nvSpPr>
            <p:cNvPr id="21" name="TextBox 20"/>
            <p:cNvSpPr txBox="1"/>
            <p:nvPr/>
          </p:nvSpPr>
          <p:spPr>
            <a:xfrm>
              <a:off x="224117" y="3720359"/>
              <a:ext cx="197223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/>
                <a:t>Brand</a:t>
              </a:r>
              <a:endParaRPr lang="en-US" sz="2800" dirty="0"/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63105" y="2782050"/>
            <a:ext cx="19722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People</a:t>
            </a:r>
            <a:endParaRPr lang="en-US" sz="2800" dirty="0"/>
          </a:p>
        </p:txBody>
      </p:sp>
      <p:grpSp>
        <p:nvGrpSpPr>
          <p:cNvPr id="27" name="Group 26"/>
          <p:cNvGrpSpPr/>
          <p:nvPr/>
        </p:nvGrpSpPr>
        <p:grpSpPr>
          <a:xfrm>
            <a:off x="4930587" y="3180801"/>
            <a:ext cx="1972235" cy="2004659"/>
            <a:chOff x="2303929" y="1118915"/>
            <a:chExt cx="1972235" cy="2004659"/>
          </a:xfrm>
        </p:grpSpPr>
        <p:pic>
          <p:nvPicPr>
            <p:cNvPr id="23" name="Picture 22" descr="Building.png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17621" y="1118915"/>
              <a:ext cx="1226850" cy="1226850"/>
            </a:xfrm>
            <a:prstGeom prst="rect">
              <a:avLst/>
            </a:prstGeom>
          </p:spPr>
        </p:pic>
        <p:sp>
          <p:nvSpPr>
            <p:cNvPr id="24" name="TextBox 23"/>
            <p:cNvSpPr txBox="1"/>
            <p:nvPr/>
          </p:nvSpPr>
          <p:spPr>
            <a:xfrm>
              <a:off x="2303929" y="2169467"/>
              <a:ext cx="1972235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err="1" smtClean="0"/>
                <a:t>Thangs</a:t>
              </a:r>
              <a:r>
                <a:rPr lang="en-US" sz="2800" dirty="0" smtClean="0"/>
                <a:t> and Stuff</a:t>
              </a:r>
              <a:endParaRPr lang="en-US" sz="2800" dirty="0"/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6816164" y="4854200"/>
            <a:ext cx="2327836" cy="1528949"/>
            <a:chOff x="2348752" y="4943847"/>
            <a:chExt cx="2327836" cy="1528949"/>
          </a:xfrm>
        </p:grpSpPr>
        <p:pic>
          <p:nvPicPr>
            <p:cNvPr id="25" name="Picture 24" descr="Folder.png"/>
            <p:cNvPicPr>
              <a:picLocks noChangeAspect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92326" y="4943847"/>
              <a:ext cx="1226849" cy="1226849"/>
            </a:xfrm>
            <a:prstGeom prst="rect">
              <a:avLst/>
            </a:prstGeom>
          </p:spPr>
        </p:pic>
        <p:sp>
          <p:nvSpPr>
            <p:cNvPr id="26" name="TextBox 25"/>
            <p:cNvSpPr txBox="1"/>
            <p:nvPr/>
          </p:nvSpPr>
          <p:spPr>
            <a:xfrm>
              <a:off x="2348752" y="5949576"/>
              <a:ext cx="232783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/>
                <a:t>Information</a:t>
              </a:r>
              <a:endParaRPr lang="en-US" sz="2800" dirty="0"/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0" y="5380673"/>
            <a:ext cx="5319059" cy="147732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It drives the policy for firewalls, ACLs, segmented networks, and accounts.</a:t>
            </a:r>
          </a:p>
          <a:p>
            <a:pPr algn="ctr"/>
            <a:endParaRPr lang="en-US" dirty="0"/>
          </a:p>
        </p:txBody>
      </p:sp>
      <p:pic>
        <p:nvPicPr>
          <p:cNvPr id="2" name="Picture 1" descr="Carol.jpg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80" r="13137"/>
          <a:stretch/>
        </p:blipFill>
        <p:spPr>
          <a:xfrm>
            <a:off x="0" y="642471"/>
            <a:ext cx="2229575" cy="2256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28299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3D16A-954B-4039-B02D-4F77AF210AA0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1439223"/>
            <a:ext cx="9144000" cy="872034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endParaRPr lang="en-US" sz="1400" dirty="0">
              <a:latin typeface="+mj-lt"/>
              <a:cs typeface="Helvetica Neue"/>
            </a:endParaRPr>
          </a:p>
          <a:p>
            <a:pPr algn="ctr">
              <a:lnSpc>
                <a:spcPct val="90000"/>
              </a:lnSpc>
            </a:pPr>
            <a:r>
              <a:rPr lang="en-US" sz="4000" dirty="0" smtClean="0">
                <a:solidFill>
                  <a:schemeClr val="bg1"/>
                </a:solidFill>
                <a:latin typeface="+mj-lt"/>
                <a:cs typeface="Helvetica Neue"/>
              </a:rPr>
              <a:t>Access Management</a:t>
            </a:r>
            <a:endParaRPr lang="en-US" sz="4000" dirty="0">
              <a:solidFill>
                <a:schemeClr val="bg1"/>
              </a:solidFill>
              <a:latin typeface="+mj-lt"/>
              <a:cs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40699554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3D16A-954B-4039-B02D-4F77AF210AA0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-10072"/>
            <a:ext cx="9144000" cy="646331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endParaRPr lang="en-US" sz="1400" dirty="0">
              <a:latin typeface="+mj-lt"/>
              <a:cs typeface="Helvetica Neue"/>
            </a:endParaRPr>
          </a:p>
          <a:p>
            <a:pPr>
              <a:lnSpc>
                <a:spcPct val="90000"/>
              </a:lnSpc>
            </a:pPr>
            <a:r>
              <a:rPr lang="en-US" sz="2400" dirty="0" smtClean="0">
                <a:solidFill>
                  <a:schemeClr val="bg1"/>
                </a:solidFill>
                <a:latin typeface="+mj-lt"/>
                <a:cs typeface="Helvetica Neue"/>
              </a:rPr>
              <a:t>Access Management</a:t>
            </a:r>
            <a:endParaRPr lang="en-US" sz="2400" dirty="0">
              <a:solidFill>
                <a:schemeClr val="bg1"/>
              </a:solidFill>
              <a:latin typeface="+mj-lt"/>
              <a:cs typeface="Helvetica Neue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65283" y="2196348"/>
            <a:ext cx="546847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800" dirty="0" smtClean="0"/>
              <a:t>Security Model</a:t>
            </a:r>
          </a:p>
          <a:p>
            <a:pPr marL="285750" indent="-285750">
              <a:buFont typeface="Arial"/>
              <a:buChar char="•"/>
            </a:pPr>
            <a:r>
              <a:rPr lang="en-US" sz="2800" dirty="0" smtClean="0"/>
              <a:t>Entitlements</a:t>
            </a:r>
          </a:p>
          <a:p>
            <a:pPr marL="285750" indent="-285750">
              <a:buFont typeface="Arial"/>
              <a:buChar char="•"/>
            </a:pPr>
            <a:r>
              <a:rPr lang="en-US" sz="2800" dirty="0" smtClean="0"/>
              <a:t>Identities</a:t>
            </a:r>
          </a:p>
          <a:p>
            <a:pPr marL="285750" indent="-285750">
              <a:buFont typeface="Arial"/>
              <a:buChar char="•"/>
            </a:pPr>
            <a:r>
              <a:rPr lang="en-US" sz="2800" dirty="0" smtClean="0"/>
              <a:t>Provisioning</a:t>
            </a:r>
          </a:p>
        </p:txBody>
      </p:sp>
    </p:spTree>
    <p:extLst>
      <p:ext uri="{BB962C8B-B14F-4D97-AF65-F5344CB8AC3E}">
        <p14:creationId xmlns:p14="http://schemas.microsoft.com/office/powerpoint/2010/main" val="23815988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781798" y="6356350"/>
            <a:ext cx="2133600" cy="365125"/>
          </a:xfrm>
        </p:spPr>
        <p:txBody>
          <a:bodyPr/>
          <a:lstStyle/>
          <a:p>
            <a:fld id="{8EB3D16A-954B-4039-B02D-4F77AF210AA0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-10072"/>
            <a:ext cx="9144000" cy="646331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endParaRPr lang="en-US" sz="1400" dirty="0">
              <a:latin typeface="+mj-lt"/>
              <a:cs typeface="Helvetica Neue"/>
            </a:endParaRPr>
          </a:p>
          <a:p>
            <a:pPr>
              <a:lnSpc>
                <a:spcPct val="90000"/>
              </a:lnSpc>
            </a:pPr>
            <a:r>
              <a:rPr lang="en-US" sz="2400" dirty="0" smtClean="0">
                <a:solidFill>
                  <a:schemeClr val="bg1"/>
                </a:solidFill>
                <a:latin typeface="+mj-lt"/>
                <a:cs typeface="Helvetica Neue"/>
              </a:rPr>
              <a:t>Access Management: Selecting a Model</a:t>
            </a:r>
            <a:endParaRPr lang="en-US" sz="2400" dirty="0">
              <a:solidFill>
                <a:schemeClr val="bg1"/>
              </a:solidFill>
              <a:latin typeface="+mj-lt"/>
              <a:cs typeface="Helvetica Neue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98823" y="2779060"/>
            <a:ext cx="3137647" cy="219635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/>
              <a:buChar char="•"/>
            </a:pPr>
            <a:r>
              <a:rPr lang="en-US" sz="2400" dirty="0" smtClean="0"/>
              <a:t>People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 smtClean="0"/>
              <a:t>Brand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 smtClean="0"/>
              <a:t>Physical assets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 smtClean="0"/>
              <a:t>Data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 smtClean="0"/>
              <a:t>Privacy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 smtClean="0"/>
              <a:t>Process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98823" y="2300943"/>
            <a:ext cx="29882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Importance of</a:t>
            </a:r>
            <a:endParaRPr lang="en-US" sz="2400" b="1" dirty="0"/>
          </a:p>
        </p:txBody>
      </p:sp>
      <p:pic>
        <p:nvPicPr>
          <p:cNvPr id="7" name="Picture 6" descr="User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2489" y="1163738"/>
            <a:ext cx="780288" cy="780288"/>
          </a:xfrm>
          <a:prstGeom prst="rect">
            <a:avLst/>
          </a:prstGeom>
        </p:spPr>
      </p:pic>
      <p:pic>
        <p:nvPicPr>
          <p:cNvPr id="8" name="Picture 7" descr="Building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6326" y="2613033"/>
            <a:ext cx="1032615" cy="1032615"/>
          </a:xfrm>
          <a:prstGeom prst="rect">
            <a:avLst/>
          </a:prstGeom>
        </p:spPr>
      </p:pic>
      <p:pic>
        <p:nvPicPr>
          <p:cNvPr id="9" name="Picture 8" descr="Folder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2489" y="4226678"/>
            <a:ext cx="780288" cy="780288"/>
          </a:xfrm>
          <a:prstGeom prst="rect">
            <a:avLst/>
          </a:prstGeom>
        </p:spPr>
      </p:pic>
      <p:pic>
        <p:nvPicPr>
          <p:cNvPr id="10" name="Picture 9" descr="Settings.png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2489" y="5496678"/>
            <a:ext cx="780288" cy="780288"/>
          </a:xfrm>
          <a:prstGeom prst="rect">
            <a:avLst/>
          </a:prstGeom>
        </p:spPr>
      </p:pic>
      <p:cxnSp>
        <p:nvCxnSpPr>
          <p:cNvPr id="12" name="Straight Arrow Connector 11"/>
          <p:cNvCxnSpPr/>
          <p:nvPr/>
        </p:nvCxnSpPr>
        <p:spPr>
          <a:xfrm flipV="1">
            <a:off x="3570941" y="1957294"/>
            <a:ext cx="2002118" cy="1135530"/>
          </a:xfrm>
          <a:prstGeom prst="straightConnector1">
            <a:avLst/>
          </a:prstGeom>
          <a:ln w="5715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endCxn id="8" idx="1"/>
          </p:cNvCxnSpPr>
          <p:nvPr/>
        </p:nvCxnSpPr>
        <p:spPr>
          <a:xfrm flipV="1">
            <a:off x="3556000" y="3129341"/>
            <a:ext cx="2030326" cy="531248"/>
          </a:xfrm>
          <a:prstGeom prst="straightConnector1">
            <a:avLst/>
          </a:prstGeom>
          <a:ln w="5715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3585882" y="3974354"/>
            <a:ext cx="2002118" cy="672352"/>
          </a:xfrm>
          <a:prstGeom prst="straightConnector1">
            <a:avLst/>
          </a:prstGeom>
          <a:ln w="5715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3600824" y="4452472"/>
            <a:ext cx="1972235" cy="1449293"/>
          </a:xfrm>
          <a:prstGeom prst="straightConnector1">
            <a:avLst/>
          </a:prstGeom>
          <a:ln w="5715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4" name="Group 23"/>
          <p:cNvGrpSpPr/>
          <p:nvPr/>
        </p:nvGrpSpPr>
        <p:grpSpPr>
          <a:xfrm>
            <a:off x="7602065" y="2344077"/>
            <a:ext cx="1060824" cy="1133904"/>
            <a:chOff x="433296" y="1089032"/>
            <a:chExt cx="1060824" cy="1133904"/>
          </a:xfrm>
        </p:grpSpPr>
        <p:pic>
          <p:nvPicPr>
            <p:cNvPr id="25" name="Picture 24" descr="Lock, protected.png"/>
            <p:cNvPicPr>
              <a:picLocks noChangeAspect="1"/>
            </p:cNvPicPr>
            <p:nvPr/>
          </p:nvPicPr>
          <p:blipFill>
            <a:blip r:embed="rId8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1032" y="1089032"/>
              <a:ext cx="780288" cy="780288"/>
            </a:xfrm>
            <a:prstGeom prst="rect">
              <a:avLst/>
            </a:prstGeom>
          </p:spPr>
        </p:pic>
        <p:sp>
          <p:nvSpPr>
            <p:cNvPr id="26" name="TextBox 25"/>
            <p:cNvSpPr txBox="1"/>
            <p:nvPr/>
          </p:nvSpPr>
          <p:spPr>
            <a:xfrm>
              <a:off x="433296" y="1822826"/>
              <a:ext cx="106082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Alarms</a:t>
              </a:r>
              <a:endParaRPr lang="en-US" sz="2000" dirty="0"/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7715620" y="5436907"/>
            <a:ext cx="833715" cy="1017363"/>
            <a:chOff x="555813" y="4958797"/>
            <a:chExt cx="833715" cy="1017363"/>
          </a:xfrm>
        </p:grpSpPr>
        <p:pic>
          <p:nvPicPr>
            <p:cNvPr id="28" name="Picture 27" descr="Client application.png"/>
            <p:cNvPicPr>
              <a:picLocks noChangeAspect="1"/>
            </p:cNvPicPr>
            <p:nvPr/>
          </p:nvPicPr>
          <p:blipFill>
            <a:blip r:embed="rId9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1034" y="4958797"/>
              <a:ext cx="780288" cy="780288"/>
            </a:xfrm>
            <a:prstGeom prst="rect">
              <a:avLst/>
            </a:prstGeom>
          </p:spPr>
        </p:pic>
        <p:sp>
          <p:nvSpPr>
            <p:cNvPr id="29" name="TextBox 28"/>
            <p:cNvSpPr txBox="1"/>
            <p:nvPr/>
          </p:nvSpPr>
          <p:spPr>
            <a:xfrm>
              <a:off x="555813" y="5576050"/>
              <a:ext cx="83371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/>
                <a:t>POS</a:t>
              </a:r>
              <a:endParaRPr lang="en-US" sz="2000" dirty="0"/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7484028" y="3957728"/>
            <a:ext cx="1655482" cy="1092070"/>
            <a:chOff x="286873" y="3135973"/>
            <a:chExt cx="1655482" cy="1092070"/>
          </a:xfrm>
        </p:grpSpPr>
        <p:pic>
          <p:nvPicPr>
            <p:cNvPr id="31" name="Picture 30" descr="Database server.png"/>
            <p:cNvPicPr>
              <a:picLocks noChangeAspect="1"/>
            </p:cNvPicPr>
            <p:nvPr/>
          </p:nvPicPr>
          <p:blipFill>
            <a:blip r:embed="rId10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1033" y="3135973"/>
              <a:ext cx="780288" cy="780288"/>
            </a:xfrm>
            <a:prstGeom prst="rect">
              <a:avLst/>
            </a:prstGeom>
          </p:spPr>
        </p:pic>
        <p:sp>
          <p:nvSpPr>
            <p:cNvPr id="32" name="TextBox 31"/>
            <p:cNvSpPr txBox="1"/>
            <p:nvPr/>
          </p:nvSpPr>
          <p:spPr>
            <a:xfrm>
              <a:off x="286873" y="3827933"/>
              <a:ext cx="165548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HR/Payroll</a:t>
              </a:r>
              <a:endParaRPr lang="en-US" sz="2000" dirty="0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7037294" y="650469"/>
            <a:ext cx="2106706" cy="1351645"/>
            <a:chOff x="0" y="2533060"/>
            <a:chExt cx="2475005" cy="1710519"/>
          </a:xfrm>
        </p:grpSpPr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0" y="2533060"/>
              <a:ext cx="2475005" cy="1372569"/>
            </a:xfrm>
            <a:prstGeom prst="rect">
              <a:avLst/>
            </a:prstGeom>
          </p:spPr>
        </p:pic>
        <p:sp>
          <p:nvSpPr>
            <p:cNvPr id="34" name="TextBox 33"/>
            <p:cNvSpPr txBox="1"/>
            <p:nvPr/>
          </p:nvSpPr>
          <p:spPr>
            <a:xfrm>
              <a:off x="224117" y="3720359"/>
              <a:ext cx="197223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/>
                <a:t>Brand</a:t>
              </a:r>
              <a:endParaRPr lang="en-US" sz="2000" dirty="0"/>
            </a:p>
          </p:txBody>
        </p:sp>
      </p:grpSp>
    </p:spTree>
    <p:extLst>
      <p:ext uri="{BB962C8B-B14F-4D97-AF65-F5344CB8AC3E}">
        <p14:creationId xmlns:p14="http://schemas.microsoft.com/office/powerpoint/2010/main" val="18300457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3D16A-954B-4039-B02D-4F77AF210AA0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-10072"/>
            <a:ext cx="9144000" cy="646331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endParaRPr lang="en-US" sz="1400" dirty="0">
              <a:latin typeface="+mj-lt"/>
              <a:cs typeface="Helvetica Neue"/>
            </a:endParaRPr>
          </a:p>
          <a:p>
            <a:pPr>
              <a:lnSpc>
                <a:spcPct val="90000"/>
              </a:lnSpc>
            </a:pPr>
            <a:r>
              <a:rPr lang="en-US" sz="2400" dirty="0" smtClean="0">
                <a:solidFill>
                  <a:schemeClr val="bg1"/>
                </a:solidFill>
                <a:latin typeface="+mj-lt"/>
                <a:cs typeface="Helvetica Neue"/>
              </a:rPr>
              <a:t>Access Management: Goal of Models</a:t>
            </a:r>
            <a:endParaRPr lang="en-US" sz="2400" dirty="0">
              <a:solidFill>
                <a:schemeClr val="bg1"/>
              </a:solidFill>
              <a:latin typeface="+mj-lt"/>
              <a:cs typeface="Helvetica Neue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8814" y="791878"/>
            <a:ext cx="848659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800" dirty="0" smtClean="0"/>
              <a:t>Efficiently apply security </a:t>
            </a:r>
          </a:p>
          <a:p>
            <a:pPr marL="285750" indent="-285750">
              <a:buFont typeface="Arial"/>
              <a:buChar char="•"/>
            </a:pPr>
            <a:endParaRPr lang="en-US" sz="2800" dirty="0"/>
          </a:p>
          <a:p>
            <a:pPr marL="285750" indent="-285750">
              <a:buFont typeface="Arial"/>
              <a:buChar char="•"/>
            </a:pPr>
            <a:r>
              <a:rPr lang="en-US" sz="2800" dirty="0" smtClean="0"/>
              <a:t>Get the right security controls in the right places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54000" y="3095819"/>
            <a:ext cx="8531412" cy="1569660"/>
          </a:xfrm>
          <a:prstGeom prst="rect">
            <a:avLst/>
          </a:prstGeom>
          <a:solidFill>
            <a:srgbClr val="D9D9D9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These models try to control the </a:t>
            </a:r>
            <a:r>
              <a:rPr lang="en-US" sz="3200" b="1" dirty="0"/>
              <a:t>C</a:t>
            </a:r>
            <a:r>
              <a:rPr lang="en-US" sz="3200" b="1" dirty="0" smtClean="0"/>
              <a:t>onfidentiality</a:t>
            </a:r>
            <a:r>
              <a:rPr lang="en-US" sz="3200" dirty="0" smtClean="0"/>
              <a:t>, </a:t>
            </a:r>
            <a:r>
              <a:rPr lang="en-US" sz="3200" b="1" dirty="0" smtClean="0"/>
              <a:t>Integrity</a:t>
            </a:r>
            <a:r>
              <a:rPr lang="en-US" sz="3200" dirty="0" smtClean="0"/>
              <a:t>, and </a:t>
            </a:r>
            <a:r>
              <a:rPr lang="en-US" sz="3200" b="1" dirty="0" smtClean="0"/>
              <a:t>Availability</a:t>
            </a:r>
            <a:r>
              <a:rPr lang="en-US" sz="3200" dirty="0" smtClean="0"/>
              <a:t> of the resource.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2607512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3D16A-954B-4039-B02D-4F77AF210AA0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-10072"/>
            <a:ext cx="9144000" cy="646331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endParaRPr lang="en-US" sz="1400" dirty="0">
              <a:latin typeface="+mj-lt"/>
              <a:cs typeface="Helvetica Neue"/>
            </a:endParaRPr>
          </a:p>
          <a:p>
            <a:pPr>
              <a:lnSpc>
                <a:spcPct val="90000"/>
              </a:lnSpc>
            </a:pPr>
            <a:r>
              <a:rPr lang="en-US" sz="2400" dirty="0" smtClean="0">
                <a:solidFill>
                  <a:schemeClr val="bg1"/>
                </a:solidFill>
                <a:latin typeface="+mj-lt"/>
                <a:cs typeface="Helvetica Neue"/>
              </a:rPr>
              <a:t>Access Management: Common Security Models</a:t>
            </a:r>
            <a:endParaRPr lang="en-US" sz="2400" dirty="0">
              <a:solidFill>
                <a:schemeClr val="bg1"/>
              </a:solidFill>
              <a:latin typeface="+mj-lt"/>
              <a:cs typeface="Helvetica Neue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8814" y="791878"/>
            <a:ext cx="7769422" cy="56938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800" dirty="0" smtClean="0"/>
              <a:t>Direct assignment, discretionary (DAC)</a:t>
            </a:r>
          </a:p>
          <a:p>
            <a:pPr marL="1200150" lvl="2" indent="-285750">
              <a:buFont typeface="Arial"/>
              <a:buChar char="•"/>
            </a:pPr>
            <a:r>
              <a:rPr lang="en-US" sz="2800" dirty="0" smtClean="0"/>
              <a:t>Assigned to user and resource</a:t>
            </a:r>
          </a:p>
          <a:p>
            <a:pPr marL="1200150" lvl="2" indent="-285750">
              <a:buFont typeface="Arial"/>
              <a:buChar char="•"/>
            </a:pPr>
            <a:r>
              <a:rPr lang="en-US" sz="2800" dirty="0" smtClean="0"/>
              <a:t>No model model</a:t>
            </a:r>
          </a:p>
          <a:p>
            <a:pPr marL="1200150" lvl="2" indent="-285750">
              <a:buFont typeface="Arial"/>
              <a:buChar char="•"/>
            </a:pPr>
            <a:endParaRPr lang="en-US" sz="2800" dirty="0" smtClean="0"/>
          </a:p>
          <a:p>
            <a:pPr marL="285750" indent="-285750">
              <a:buFont typeface="Arial"/>
              <a:buChar char="•"/>
            </a:pPr>
            <a:r>
              <a:rPr lang="en-US" sz="2800" dirty="0" smtClean="0"/>
              <a:t>Mandatory Access Control (MAC)</a:t>
            </a:r>
          </a:p>
          <a:p>
            <a:pPr marL="1200150" lvl="2" indent="-285750">
              <a:buFont typeface="Arial"/>
              <a:buChar char="•"/>
            </a:pPr>
            <a:r>
              <a:rPr lang="en-US" sz="2800" dirty="0" smtClean="0"/>
              <a:t>Labels and attributes</a:t>
            </a:r>
          </a:p>
          <a:p>
            <a:pPr marL="1200150" lvl="2" indent="-285750">
              <a:buFont typeface="Arial"/>
              <a:buChar char="•"/>
            </a:pPr>
            <a:r>
              <a:rPr lang="en-US" sz="2800" dirty="0" smtClean="0"/>
              <a:t>Low level</a:t>
            </a:r>
          </a:p>
          <a:p>
            <a:pPr marL="1200150" lvl="2" indent="-285750">
              <a:buFont typeface="Arial"/>
              <a:buChar char="•"/>
            </a:pPr>
            <a:r>
              <a:rPr lang="en-US" sz="2800" dirty="0" smtClean="0"/>
              <a:t>Security Enhanced Linux (</a:t>
            </a:r>
            <a:r>
              <a:rPr lang="en-US" sz="2800" dirty="0" err="1" smtClean="0"/>
              <a:t>SELinux</a:t>
            </a:r>
            <a:r>
              <a:rPr lang="en-US" sz="2800" dirty="0" smtClean="0"/>
              <a:t>)</a:t>
            </a:r>
          </a:p>
          <a:p>
            <a:pPr marL="742950" lvl="1" indent="-285750">
              <a:buFont typeface="Arial"/>
              <a:buChar char="•"/>
            </a:pPr>
            <a:endParaRPr lang="en-US" sz="2800" dirty="0" smtClean="0"/>
          </a:p>
          <a:p>
            <a:pPr marL="285750" indent="-285750">
              <a:buFont typeface="Arial"/>
              <a:buChar char="•"/>
            </a:pPr>
            <a:r>
              <a:rPr lang="en-US" sz="2800" dirty="0" smtClean="0"/>
              <a:t>Roles Based Access Control (RBAC)</a:t>
            </a:r>
          </a:p>
          <a:p>
            <a:pPr marL="1200150" lvl="2" indent="-285750">
              <a:buFont typeface="Arial"/>
              <a:buChar char="•"/>
            </a:pPr>
            <a:r>
              <a:rPr lang="en-US" sz="2800" dirty="0" smtClean="0"/>
              <a:t>Permissions given to roles</a:t>
            </a:r>
          </a:p>
          <a:p>
            <a:pPr marL="1200150" lvl="2" indent="-285750">
              <a:buFont typeface="Arial"/>
              <a:buChar char="•"/>
            </a:pPr>
            <a:r>
              <a:rPr lang="en-US" sz="2800" dirty="0" smtClean="0"/>
              <a:t>People/entities are assigned to roles</a:t>
            </a:r>
          </a:p>
          <a:p>
            <a:pPr marL="1200150" lvl="2" indent="-285750">
              <a:buFont typeface="Arial"/>
              <a:buChar char="•"/>
            </a:pPr>
            <a:r>
              <a:rPr lang="en-US" sz="2800" dirty="0" smtClean="0"/>
              <a:t>LDAP</a:t>
            </a:r>
          </a:p>
        </p:txBody>
      </p:sp>
    </p:spTree>
    <p:extLst>
      <p:ext uri="{BB962C8B-B14F-4D97-AF65-F5344CB8AC3E}">
        <p14:creationId xmlns:p14="http://schemas.microsoft.com/office/powerpoint/2010/main" val="16811493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3D16A-954B-4039-B02D-4F77AF210AA0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-10072"/>
            <a:ext cx="9144000" cy="646331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endParaRPr lang="en-US" sz="1400" dirty="0">
              <a:latin typeface="+mj-lt"/>
              <a:cs typeface="Helvetica Neue"/>
            </a:endParaRPr>
          </a:p>
          <a:p>
            <a:pPr>
              <a:lnSpc>
                <a:spcPct val="90000"/>
              </a:lnSpc>
            </a:pPr>
            <a:r>
              <a:rPr lang="en-US" sz="2400" dirty="0" smtClean="0">
                <a:solidFill>
                  <a:schemeClr val="bg1"/>
                </a:solidFill>
                <a:latin typeface="+mj-lt"/>
                <a:cs typeface="Helvetica Neue"/>
              </a:rPr>
              <a:t>Access Management: Security Models</a:t>
            </a:r>
            <a:endParaRPr lang="en-US" sz="2400" dirty="0">
              <a:solidFill>
                <a:schemeClr val="bg1"/>
              </a:solidFill>
              <a:latin typeface="+mj-lt"/>
              <a:cs typeface="Helvetica Neue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8814" y="791878"/>
            <a:ext cx="776942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800" dirty="0" smtClean="0"/>
              <a:t>Attribute Based Access Control (ABAC)</a:t>
            </a:r>
          </a:p>
          <a:p>
            <a:pPr marL="1200150" lvl="2" indent="-285750">
              <a:buFont typeface="Arial"/>
              <a:buChar char="•"/>
            </a:pPr>
            <a:r>
              <a:rPr lang="en-US" sz="2800" dirty="0" smtClean="0"/>
              <a:t>Rules or polices based on attributes</a:t>
            </a:r>
          </a:p>
          <a:p>
            <a:pPr marL="285750" indent="-285750">
              <a:buFont typeface="Arial"/>
              <a:buChar char="•"/>
            </a:pPr>
            <a:endParaRPr lang="en-US" sz="2800" dirty="0" smtClean="0"/>
          </a:p>
          <a:p>
            <a:pPr marL="285750" indent="-285750">
              <a:buFont typeface="Arial"/>
              <a:buChar char="•"/>
            </a:pPr>
            <a:r>
              <a:rPr lang="en-US" sz="2800" dirty="0" smtClean="0"/>
              <a:t>Many others named only in the depths of Government basements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763" y="3549650"/>
            <a:ext cx="7784353" cy="330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7424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3D16A-954B-4039-B02D-4F77AF210AA0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0" y="-10072"/>
            <a:ext cx="9144000" cy="646331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endParaRPr lang="en-US" sz="1400" dirty="0">
              <a:latin typeface="+mj-lt"/>
              <a:cs typeface="Helvetica Neue"/>
            </a:endParaRPr>
          </a:p>
          <a:p>
            <a:pPr>
              <a:lnSpc>
                <a:spcPct val="90000"/>
              </a:lnSpc>
            </a:pPr>
            <a:r>
              <a:rPr lang="en-US" sz="2400" dirty="0" smtClean="0">
                <a:solidFill>
                  <a:schemeClr val="bg1"/>
                </a:solidFill>
                <a:latin typeface="+mj-lt"/>
                <a:cs typeface="Helvetica Neue"/>
              </a:rPr>
              <a:t>Access Management: Rights and Resources at Joe’s</a:t>
            </a:r>
            <a:endParaRPr lang="en-US" sz="2400" dirty="0">
              <a:solidFill>
                <a:schemeClr val="bg1"/>
              </a:solidFill>
              <a:latin typeface="+mj-lt"/>
              <a:cs typeface="Helvetica Neue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268943" y="1641855"/>
            <a:ext cx="1060824" cy="1133904"/>
            <a:chOff x="433296" y="1089032"/>
            <a:chExt cx="1060824" cy="1133904"/>
          </a:xfrm>
        </p:grpSpPr>
        <p:pic>
          <p:nvPicPr>
            <p:cNvPr id="10" name="Picture 9" descr="Lock, protected.png"/>
            <p:cNvPicPr>
              <a:picLocks noChangeAspect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1032" y="1089032"/>
              <a:ext cx="780288" cy="780288"/>
            </a:xfrm>
            <a:prstGeom prst="rect">
              <a:avLst/>
            </a:prstGeom>
          </p:spPr>
        </p:pic>
        <p:sp>
          <p:nvSpPr>
            <p:cNvPr id="2" name="TextBox 1"/>
            <p:cNvSpPr txBox="1"/>
            <p:nvPr/>
          </p:nvSpPr>
          <p:spPr>
            <a:xfrm>
              <a:off x="433296" y="1822826"/>
              <a:ext cx="106082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Alarms</a:t>
              </a:r>
              <a:endParaRPr lang="en-US" sz="2000" dirty="0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197226" y="3868087"/>
            <a:ext cx="1655482" cy="1092070"/>
            <a:chOff x="286873" y="3135973"/>
            <a:chExt cx="1655482" cy="1092070"/>
          </a:xfrm>
        </p:grpSpPr>
        <p:pic>
          <p:nvPicPr>
            <p:cNvPr id="11" name="Picture 10" descr="Database server.png"/>
            <p:cNvPicPr>
              <a:picLocks noChangeAspect="1"/>
            </p:cNvPicPr>
            <p:nvPr/>
          </p:nvPicPr>
          <p:blipFill>
            <a:blip r:embed="rId4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1033" y="3135973"/>
              <a:ext cx="780288" cy="780288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286873" y="3827933"/>
              <a:ext cx="165548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HR/Payroll</a:t>
              </a:r>
              <a:endParaRPr lang="en-US" sz="2000" dirty="0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481107" y="5571381"/>
            <a:ext cx="833715" cy="1017363"/>
            <a:chOff x="555813" y="4958797"/>
            <a:chExt cx="833715" cy="1017363"/>
          </a:xfrm>
        </p:grpSpPr>
        <p:pic>
          <p:nvPicPr>
            <p:cNvPr id="9" name="Picture 8" descr="Client application.png"/>
            <p:cNvPicPr>
              <a:picLocks noChangeAspect="1"/>
            </p:cNvPicPr>
            <p:nvPr/>
          </p:nvPicPr>
          <p:blipFill>
            <a:blip r:embed="rId5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1034" y="4958797"/>
              <a:ext cx="780288" cy="780288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555813" y="5576050"/>
              <a:ext cx="83371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/>
                <a:t>POS</a:t>
              </a:r>
              <a:endParaRPr lang="en-US" sz="2000" dirty="0"/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6950637" y="1611970"/>
            <a:ext cx="1222186" cy="1196657"/>
            <a:chOff x="7055226" y="1118914"/>
            <a:chExt cx="1222186" cy="1196657"/>
          </a:xfrm>
        </p:grpSpPr>
        <p:pic>
          <p:nvPicPr>
            <p:cNvPr id="7" name="Picture 6" descr="User.png"/>
            <p:cNvPicPr>
              <a:picLocks noChangeAspect="1"/>
            </p:cNvPicPr>
            <p:nvPr/>
          </p:nvPicPr>
          <p:blipFill>
            <a:blip r:embed="rId6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29856" y="1118914"/>
              <a:ext cx="780288" cy="780288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7055226" y="1915461"/>
              <a:ext cx="122218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/>
                <a:t>Rick</a:t>
              </a:r>
              <a:endParaRPr lang="en-US" sz="2000" dirty="0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6953625" y="4199781"/>
            <a:ext cx="1222186" cy="1181715"/>
            <a:chOff x="7162802" y="3557315"/>
            <a:chExt cx="1222186" cy="1181715"/>
          </a:xfrm>
        </p:grpSpPr>
        <p:pic>
          <p:nvPicPr>
            <p:cNvPr id="8" name="Picture 7" descr="User.png"/>
            <p:cNvPicPr>
              <a:picLocks noChangeAspect="1"/>
            </p:cNvPicPr>
            <p:nvPr/>
          </p:nvPicPr>
          <p:blipFill>
            <a:blip r:embed="rId6" cstate="print"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82254" y="3557315"/>
              <a:ext cx="780288" cy="780288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>
              <a:off x="7162802" y="4338920"/>
              <a:ext cx="122218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/>
                <a:t>Maggie</a:t>
              </a:r>
              <a:endParaRPr lang="en-US" sz="2000" dirty="0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6956614" y="5607241"/>
            <a:ext cx="1222186" cy="1181715"/>
            <a:chOff x="7225555" y="4815362"/>
            <a:chExt cx="1222186" cy="1181715"/>
          </a:xfrm>
        </p:grpSpPr>
        <p:pic>
          <p:nvPicPr>
            <p:cNvPr id="21" name="Picture 20" descr="User.png"/>
            <p:cNvPicPr>
              <a:picLocks noChangeAspect="1"/>
            </p:cNvPicPr>
            <p:nvPr/>
          </p:nvPicPr>
          <p:blipFill>
            <a:blip r:embed="rId6" cstate="print"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45007" y="4815362"/>
              <a:ext cx="780288" cy="780288"/>
            </a:xfrm>
            <a:prstGeom prst="rect">
              <a:avLst/>
            </a:prstGeom>
          </p:spPr>
        </p:pic>
        <p:sp>
          <p:nvSpPr>
            <p:cNvPr id="22" name="TextBox 21"/>
            <p:cNvSpPr txBox="1"/>
            <p:nvPr/>
          </p:nvSpPr>
          <p:spPr>
            <a:xfrm>
              <a:off x="7225555" y="5596967"/>
              <a:ext cx="122218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/>
                <a:t>Carl</a:t>
              </a:r>
              <a:endParaRPr lang="en-US" sz="2000" dirty="0"/>
            </a:p>
          </p:txBody>
        </p:sp>
      </p:grpSp>
      <p:cxnSp>
        <p:nvCxnSpPr>
          <p:cNvPr id="28" name="Straight Connector 27"/>
          <p:cNvCxnSpPr>
            <a:stCxn id="7" idx="1"/>
            <a:endCxn id="10" idx="3"/>
          </p:cNvCxnSpPr>
          <p:nvPr/>
        </p:nvCxnSpPr>
        <p:spPr>
          <a:xfrm flipH="1">
            <a:off x="1196967" y="2002114"/>
            <a:ext cx="5928300" cy="2988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1" name="Straight Connector 30"/>
          <p:cNvCxnSpPr>
            <a:stCxn id="8" idx="1"/>
            <a:endCxn id="9" idx="3"/>
          </p:cNvCxnSpPr>
          <p:nvPr/>
        </p:nvCxnSpPr>
        <p:spPr>
          <a:xfrm flipH="1">
            <a:off x="1286616" y="4589925"/>
            <a:ext cx="5886461" cy="13716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stCxn id="21" idx="1"/>
            <a:endCxn id="9" idx="3"/>
          </p:cNvCxnSpPr>
          <p:nvPr/>
        </p:nvCxnSpPr>
        <p:spPr>
          <a:xfrm flipH="1" flipV="1">
            <a:off x="1286616" y="5961525"/>
            <a:ext cx="5889450" cy="3586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2" name="Straight Connector 41"/>
          <p:cNvCxnSpPr>
            <a:stCxn id="7" idx="1"/>
            <a:endCxn id="11" idx="3"/>
          </p:cNvCxnSpPr>
          <p:nvPr/>
        </p:nvCxnSpPr>
        <p:spPr>
          <a:xfrm flipH="1">
            <a:off x="1271674" y="2002114"/>
            <a:ext cx="5853593" cy="2256117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7" idx="1"/>
            <a:endCxn id="9" idx="3"/>
          </p:cNvCxnSpPr>
          <p:nvPr/>
        </p:nvCxnSpPr>
        <p:spPr>
          <a:xfrm flipH="1">
            <a:off x="1286616" y="2002114"/>
            <a:ext cx="5838651" cy="395941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209177" y="1075764"/>
            <a:ext cx="18377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smtClean="0"/>
              <a:t>Resource</a:t>
            </a:r>
            <a:endParaRPr lang="en-US" sz="2400" b="1" u="sng" dirty="0"/>
          </a:p>
        </p:txBody>
      </p:sp>
      <p:sp>
        <p:nvSpPr>
          <p:cNvPr id="30" name="TextBox 29"/>
          <p:cNvSpPr txBox="1"/>
          <p:nvPr/>
        </p:nvSpPr>
        <p:spPr>
          <a:xfrm>
            <a:off x="6651810" y="1078752"/>
            <a:ext cx="18377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smtClean="0"/>
              <a:t>User</a:t>
            </a:r>
            <a:endParaRPr lang="en-US" sz="2400" b="1" u="sng" dirty="0"/>
          </a:p>
        </p:txBody>
      </p:sp>
      <p:sp>
        <p:nvSpPr>
          <p:cNvPr id="4" name="TextBox 3"/>
          <p:cNvSpPr txBox="1"/>
          <p:nvPr/>
        </p:nvSpPr>
        <p:spPr>
          <a:xfrm>
            <a:off x="2898588" y="1583767"/>
            <a:ext cx="19572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Operate</a:t>
            </a:r>
            <a:endParaRPr lang="en-US" sz="2400" dirty="0"/>
          </a:p>
        </p:txBody>
      </p:sp>
      <p:sp>
        <p:nvSpPr>
          <p:cNvPr id="33" name="TextBox 32"/>
          <p:cNvSpPr txBox="1"/>
          <p:nvPr/>
        </p:nvSpPr>
        <p:spPr>
          <a:xfrm rot="20311447">
            <a:off x="2147302" y="2840390"/>
            <a:ext cx="30261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Schedule and Pay</a:t>
            </a:r>
            <a:endParaRPr lang="en-US" sz="2400" dirty="0"/>
          </a:p>
        </p:txBody>
      </p:sp>
      <p:sp>
        <p:nvSpPr>
          <p:cNvPr id="36" name="TextBox 35"/>
          <p:cNvSpPr txBox="1"/>
          <p:nvPr/>
        </p:nvSpPr>
        <p:spPr>
          <a:xfrm rot="19429199">
            <a:off x="2318871" y="4052047"/>
            <a:ext cx="19572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Operate</a:t>
            </a:r>
            <a:endParaRPr lang="en-US" sz="2400" dirty="0"/>
          </a:p>
        </p:txBody>
      </p:sp>
      <p:sp>
        <p:nvSpPr>
          <p:cNvPr id="37" name="TextBox 36"/>
          <p:cNvSpPr txBox="1"/>
          <p:nvPr/>
        </p:nvSpPr>
        <p:spPr>
          <a:xfrm rot="20898003">
            <a:off x="3603812" y="4784164"/>
            <a:ext cx="19572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Operate</a:t>
            </a:r>
            <a:endParaRPr lang="en-US" sz="2400" dirty="0"/>
          </a:p>
        </p:txBody>
      </p:sp>
      <p:sp>
        <p:nvSpPr>
          <p:cNvPr id="38" name="TextBox 37"/>
          <p:cNvSpPr txBox="1"/>
          <p:nvPr/>
        </p:nvSpPr>
        <p:spPr>
          <a:xfrm>
            <a:off x="4425577" y="5546167"/>
            <a:ext cx="19572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Operate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29202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3D16A-954B-4039-B02D-4F77AF210AA0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0" y="-10072"/>
            <a:ext cx="9144000" cy="646331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endParaRPr lang="en-US" sz="1400" dirty="0">
              <a:latin typeface="+mj-lt"/>
              <a:cs typeface="Helvetica Neue"/>
            </a:endParaRPr>
          </a:p>
          <a:p>
            <a:pPr>
              <a:lnSpc>
                <a:spcPct val="90000"/>
              </a:lnSpc>
            </a:pPr>
            <a:r>
              <a:rPr lang="en-US" sz="2400" dirty="0">
                <a:solidFill>
                  <a:schemeClr val="bg1"/>
                </a:solidFill>
                <a:cs typeface="Helvetica Neue"/>
              </a:rPr>
              <a:t>Access </a:t>
            </a:r>
            <a:r>
              <a:rPr lang="en-US" sz="2400" dirty="0" smtClean="0">
                <a:solidFill>
                  <a:schemeClr val="bg1"/>
                </a:solidFill>
                <a:cs typeface="Helvetica Neue"/>
              </a:rPr>
              <a:t>Management: </a:t>
            </a:r>
            <a:r>
              <a:rPr lang="en-US" sz="2400" dirty="0" smtClean="0">
                <a:solidFill>
                  <a:schemeClr val="bg1"/>
                </a:solidFill>
                <a:latin typeface="+mj-lt"/>
                <a:cs typeface="Helvetica Neue"/>
              </a:rPr>
              <a:t>Adding more people</a:t>
            </a:r>
            <a:endParaRPr lang="en-US" sz="2400" dirty="0">
              <a:solidFill>
                <a:schemeClr val="bg1"/>
              </a:solidFill>
              <a:latin typeface="+mj-lt"/>
              <a:cs typeface="Helvetica Neue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268943" y="1641855"/>
            <a:ext cx="1060824" cy="1133904"/>
            <a:chOff x="433296" y="1089032"/>
            <a:chExt cx="1060824" cy="1133904"/>
          </a:xfrm>
        </p:grpSpPr>
        <p:pic>
          <p:nvPicPr>
            <p:cNvPr id="10" name="Picture 9" descr="Lock, protected.png"/>
            <p:cNvPicPr>
              <a:picLocks noChangeAspect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1032" y="1089032"/>
              <a:ext cx="780288" cy="780288"/>
            </a:xfrm>
            <a:prstGeom prst="rect">
              <a:avLst/>
            </a:prstGeom>
          </p:spPr>
        </p:pic>
        <p:sp>
          <p:nvSpPr>
            <p:cNvPr id="2" name="TextBox 1"/>
            <p:cNvSpPr txBox="1"/>
            <p:nvPr/>
          </p:nvSpPr>
          <p:spPr>
            <a:xfrm>
              <a:off x="433296" y="1822826"/>
              <a:ext cx="106082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Alarms</a:t>
              </a:r>
              <a:endParaRPr lang="en-US" sz="2000" dirty="0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197226" y="3868087"/>
            <a:ext cx="1655482" cy="1092070"/>
            <a:chOff x="286873" y="3135973"/>
            <a:chExt cx="1655482" cy="1092070"/>
          </a:xfrm>
        </p:grpSpPr>
        <p:pic>
          <p:nvPicPr>
            <p:cNvPr id="11" name="Picture 10" descr="Database server.png"/>
            <p:cNvPicPr>
              <a:picLocks noChangeAspect="1"/>
            </p:cNvPicPr>
            <p:nvPr/>
          </p:nvPicPr>
          <p:blipFill>
            <a:blip r:embed="rId4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1033" y="3135973"/>
              <a:ext cx="780288" cy="780288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286873" y="3827933"/>
              <a:ext cx="165548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HR/Payroll</a:t>
              </a:r>
              <a:endParaRPr lang="en-US" sz="2000" dirty="0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481107" y="5571381"/>
            <a:ext cx="833715" cy="1017363"/>
            <a:chOff x="555813" y="4958797"/>
            <a:chExt cx="833715" cy="1017363"/>
          </a:xfrm>
        </p:grpSpPr>
        <p:pic>
          <p:nvPicPr>
            <p:cNvPr id="9" name="Picture 8" descr="Client application.png"/>
            <p:cNvPicPr>
              <a:picLocks noChangeAspect="1"/>
            </p:cNvPicPr>
            <p:nvPr/>
          </p:nvPicPr>
          <p:blipFill>
            <a:blip r:embed="rId5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1034" y="4958797"/>
              <a:ext cx="780288" cy="780288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555813" y="5576050"/>
              <a:ext cx="83371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/>
                <a:t>POS</a:t>
              </a:r>
              <a:endParaRPr lang="en-US" sz="2000" dirty="0"/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6950637" y="1611970"/>
            <a:ext cx="1222186" cy="1196657"/>
            <a:chOff x="7055226" y="1118914"/>
            <a:chExt cx="1222186" cy="1196657"/>
          </a:xfrm>
        </p:grpSpPr>
        <p:pic>
          <p:nvPicPr>
            <p:cNvPr id="7" name="Picture 6" descr="User.png"/>
            <p:cNvPicPr>
              <a:picLocks noChangeAspect="1"/>
            </p:cNvPicPr>
            <p:nvPr/>
          </p:nvPicPr>
          <p:blipFill>
            <a:blip r:embed="rId6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29856" y="1118914"/>
              <a:ext cx="780288" cy="780288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7055226" y="1915461"/>
              <a:ext cx="122218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/>
                <a:t>Rick</a:t>
              </a:r>
              <a:endParaRPr lang="en-US" sz="2000" dirty="0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6953625" y="4199781"/>
            <a:ext cx="1222186" cy="1181715"/>
            <a:chOff x="7162802" y="3557315"/>
            <a:chExt cx="1222186" cy="1181715"/>
          </a:xfrm>
        </p:grpSpPr>
        <p:pic>
          <p:nvPicPr>
            <p:cNvPr id="8" name="Picture 7" descr="User.png"/>
            <p:cNvPicPr>
              <a:picLocks noChangeAspect="1"/>
            </p:cNvPicPr>
            <p:nvPr/>
          </p:nvPicPr>
          <p:blipFill>
            <a:blip r:embed="rId6" cstate="print"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82254" y="3557315"/>
              <a:ext cx="780288" cy="780288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>
              <a:off x="7162802" y="4338920"/>
              <a:ext cx="122218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/>
                <a:t>Maggie</a:t>
              </a:r>
              <a:endParaRPr lang="en-US" sz="2000" dirty="0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6956614" y="5607241"/>
            <a:ext cx="1222186" cy="1181715"/>
            <a:chOff x="7225555" y="4815362"/>
            <a:chExt cx="1222186" cy="1181715"/>
          </a:xfrm>
        </p:grpSpPr>
        <p:pic>
          <p:nvPicPr>
            <p:cNvPr id="21" name="Picture 20" descr="User.png"/>
            <p:cNvPicPr>
              <a:picLocks noChangeAspect="1"/>
            </p:cNvPicPr>
            <p:nvPr/>
          </p:nvPicPr>
          <p:blipFill>
            <a:blip r:embed="rId6" cstate="print"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45007" y="4815362"/>
              <a:ext cx="780288" cy="780288"/>
            </a:xfrm>
            <a:prstGeom prst="rect">
              <a:avLst/>
            </a:prstGeom>
          </p:spPr>
        </p:pic>
        <p:sp>
          <p:nvSpPr>
            <p:cNvPr id="22" name="TextBox 21"/>
            <p:cNvSpPr txBox="1"/>
            <p:nvPr/>
          </p:nvSpPr>
          <p:spPr>
            <a:xfrm>
              <a:off x="7225555" y="5596967"/>
              <a:ext cx="122218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/>
                <a:t>Carl</a:t>
              </a:r>
              <a:endParaRPr lang="en-US" sz="2000" dirty="0"/>
            </a:p>
          </p:txBody>
        </p:sp>
      </p:grpSp>
      <p:cxnSp>
        <p:nvCxnSpPr>
          <p:cNvPr id="28" name="Straight Connector 27"/>
          <p:cNvCxnSpPr>
            <a:stCxn id="7" idx="1"/>
            <a:endCxn id="10" idx="3"/>
          </p:cNvCxnSpPr>
          <p:nvPr/>
        </p:nvCxnSpPr>
        <p:spPr>
          <a:xfrm flipH="1">
            <a:off x="1196967" y="2002114"/>
            <a:ext cx="5928300" cy="2988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1" name="Straight Connector 30"/>
          <p:cNvCxnSpPr>
            <a:stCxn id="8" idx="1"/>
            <a:endCxn id="9" idx="3"/>
          </p:cNvCxnSpPr>
          <p:nvPr/>
        </p:nvCxnSpPr>
        <p:spPr>
          <a:xfrm flipH="1">
            <a:off x="1286616" y="4589925"/>
            <a:ext cx="5886461" cy="13716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stCxn id="21" idx="1"/>
            <a:endCxn id="9" idx="3"/>
          </p:cNvCxnSpPr>
          <p:nvPr/>
        </p:nvCxnSpPr>
        <p:spPr>
          <a:xfrm flipH="1" flipV="1">
            <a:off x="1286616" y="5961525"/>
            <a:ext cx="5889450" cy="3586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2" name="Straight Connector 41"/>
          <p:cNvCxnSpPr>
            <a:stCxn id="7" idx="1"/>
            <a:endCxn id="11" idx="3"/>
          </p:cNvCxnSpPr>
          <p:nvPr/>
        </p:nvCxnSpPr>
        <p:spPr>
          <a:xfrm flipH="1">
            <a:off x="1271674" y="2002114"/>
            <a:ext cx="5853593" cy="2256117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7" idx="1"/>
            <a:endCxn id="9" idx="3"/>
          </p:cNvCxnSpPr>
          <p:nvPr/>
        </p:nvCxnSpPr>
        <p:spPr>
          <a:xfrm flipH="1">
            <a:off x="1286616" y="2002114"/>
            <a:ext cx="5838651" cy="395941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209177" y="1075764"/>
            <a:ext cx="18377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smtClean="0"/>
              <a:t>Resource</a:t>
            </a:r>
            <a:endParaRPr lang="en-US" sz="2400" b="1" u="sng" dirty="0"/>
          </a:p>
        </p:txBody>
      </p:sp>
      <p:sp>
        <p:nvSpPr>
          <p:cNvPr id="30" name="TextBox 29"/>
          <p:cNvSpPr txBox="1"/>
          <p:nvPr/>
        </p:nvSpPr>
        <p:spPr>
          <a:xfrm>
            <a:off x="6651810" y="1078752"/>
            <a:ext cx="18377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smtClean="0"/>
              <a:t>User</a:t>
            </a:r>
            <a:endParaRPr lang="en-US" sz="2400" b="1" u="sng" dirty="0"/>
          </a:p>
        </p:txBody>
      </p:sp>
      <p:pic>
        <p:nvPicPr>
          <p:cNvPr id="33" name="Picture 32" descr="User.png"/>
          <p:cNvPicPr>
            <a:picLocks noChangeAspect="1"/>
          </p:cNvPicPr>
          <p:nvPr/>
        </p:nvPicPr>
        <p:blipFill>
          <a:blip r:embed="rId6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3196" y="2899898"/>
            <a:ext cx="780288" cy="780288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6968566" y="3696445"/>
            <a:ext cx="12221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Eugene</a:t>
            </a:r>
            <a:endParaRPr lang="en-US" sz="2000" dirty="0"/>
          </a:p>
        </p:txBody>
      </p:sp>
      <p:cxnSp>
        <p:nvCxnSpPr>
          <p:cNvPr id="36" name="Straight Connector 35"/>
          <p:cNvCxnSpPr>
            <a:stCxn id="33" idx="1"/>
            <a:endCxn id="11" idx="3"/>
          </p:cNvCxnSpPr>
          <p:nvPr/>
        </p:nvCxnSpPr>
        <p:spPr>
          <a:xfrm flipH="1">
            <a:off x="1271674" y="3290042"/>
            <a:ext cx="5871522" cy="968189"/>
          </a:xfrm>
          <a:prstGeom prst="line">
            <a:avLst/>
          </a:prstGeom>
          <a:ln w="76200" cmpd="sng">
            <a:solidFill>
              <a:srgbClr val="FF66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7" name="Straight Connector 36"/>
          <p:cNvCxnSpPr>
            <a:stCxn id="33" idx="1"/>
            <a:endCxn id="10" idx="3"/>
          </p:cNvCxnSpPr>
          <p:nvPr/>
        </p:nvCxnSpPr>
        <p:spPr>
          <a:xfrm flipH="1" flipV="1">
            <a:off x="1196967" y="2031999"/>
            <a:ext cx="5946229" cy="1258043"/>
          </a:xfrm>
          <a:prstGeom prst="line">
            <a:avLst/>
          </a:prstGeom>
          <a:ln w="76200" cmpd="sng">
            <a:solidFill>
              <a:srgbClr val="FF66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0" name="Straight Connector 39"/>
          <p:cNvCxnSpPr>
            <a:stCxn id="33" idx="1"/>
            <a:endCxn id="9" idx="3"/>
          </p:cNvCxnSpPr>
          <p:nvPr/>
        </p:nvCxnSpPr>
        <p:spPr>
          <a:xfrm flipH="1">
            <a:off x="1286616" y="3290042"/>
            <a:ext cx="5856580" cy="2671483"/>
          </a:xfrm>
          <a:prstGeom prst="line">
            <a:avLst/>
          </a:prstGeom>
          <a:ln w="76200" cmpd="sng">
            <a:solidFill>
              <a:srgbClr val="FF66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2898588" y="1583767"/>
            <a:ext cx="19572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Operate</a:t>
            </a:r>
            <a:endParaRPr lang="en-US" sz="2400" dirty="0"/>
          </a:p>
        </p:txBody>
      </p:sp>
      <p:sp>
        <p:nvSpPr>
          <p:cNvPr id="39" name="TextBox 38"/>
          <p:cNvSpPr txBox="1"/>
          <p:nvPr/>
        </p:nvSpPr>
        <p:spPr>
          <a:xfrm rot="20311447">
            <a:off x="2147302" y="2840390"/>
            <a:ext cx="30261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Schedule and Pay</a:t>
            </a:r>
            <a:endParaRPr lang="en-US" sz="2400" dirty="0"/>
          </a:p>
        </p:txBody>
      </p:sp>
      <p:sp>
        <p:nvSpPr>
          <p:cNvPr id="41" name="TextBox 40"/>
          <p:cNvSpPr txBox="1"/>
          <p:nvPr/>
        </p:nvSpPr>
        <p:spPr>
          <a:xfrm rot="19429199">
            <a:off x="2318871" y="4052047"/>
            <a:ext cx="19572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Operate</a:t>
            </a:r>
            <a:endParaRPr lang="en-US" sz="2400" dirty="0"/>
          </a:p>
        </p:txBody>
      </p:sp>
      <p:sp>
        <p:nvSpPr>
          <p:cNvPr id="43" name="TextBox 42"/>
          <p:cNvSpPr txBox="1"/>
          <p:nvPr/>
        </p:nvSpPr>
        <p:spPr>
          <a:xfrm rot="20898003">
            <a:off x="3603812" y="4784164"/>
            <a:ext cx="19572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Operate</a:t>
            </a:r>
            <a:endParaRPr lang="en-US" sz="2400" dirty="0"/>
          </a:p>
        </p:txBody>
      </p:sp>
      <p:sp>
        <p:nvSpPr>
          <p:cNvPr id="44" name="TextBox 43"/>
          <p:cNvSpPr txBox="1"/>
          <p:nvPr/>
        </p:nvSpPr>
        <p:spPr>
          <a:xfrm>
            <a:off x="4425577" y="5561108"/>
            <a:ext cx="19572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Operate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9846069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3D16A-954B-4039-B02D-4F77AF210AA0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4" name="Picture 3" descr="grocerie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87400"/>
            <a:ext cx="9144000" cy="5269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06620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3D16A-954B-4039-B02D-4F77AF210AA0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-10072"/>
            <a:ext cx="9144000" cy="646331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endParaRPr lang="en-US" sz="1400" dirty="0">
              <a:latin typeface="+mj-lt"/>
              <a:cs typeface="Helvetica Neue"/>
            </a:endParaRPr>
          </a:p>
          <a:p>
            <a:pPr>
              <a:lnSpc>
                <a:spcPct val="90000"/>
              </a:lnSpc>
            </a:pPr>
            <a:r>
              <a:rPr lang="en-US" sz="2400" dirty="0">
                <a:solidFill>
                  <a:schemeClr val="bg1"/>
                </a:solidFill>
                <a:cs typeface="Helvetica Neue"/>
              </a:rPr>
              <a:t>Access </a:t>
            </a:r>
            <a:r>
              <a:rPr lang="en-US" sz="2400" dirty="0" smtClean="0">
                <a:solidFill>
                  <a:schemeClr val="bg1"/>
                </a:solidFill>
                <a:cs typeface="Helvetica Neue"/>
              </a:rPr>
              <a:t>Management: </a:t>
            </a:r>
            <a:r>
              <a:rPr lang="en-US" sz="2400" dirty="0" smtClean="0">
                <a:solidFill>
                  <a:schemeClr val="bg1"/>
                </a:solidFill>
                <a:latin typeface="+mj-lt"/>
                <a:cs typeface="Helvetica Neue"/>
              </a:rPr>
              <a:t>Looking at Entitlements</a:t>
            </a:r>
            <a:endParaRPr lang="en-US" sz="2400" dirty="0">
              <a:solidFill>
                <a:schemeClr val="bg1"/>
              </a:solidFill>
              <a:latin typeface="+mj-lt"/>
              <a:cs typeface="Helvetica Neue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58586" y="1359649"/>
            <a:ext cx="3735295" cy="204694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/>
              <a:buChar char="•"/>
            </a:pPr>
            <a:r>
              <a:rPr lang="en-US" sz="2400" dirty="0" smtClean="0"/>
              <a:t>Operate the alarm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 smtClean="0"/>
              <a:t>Schedule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 smtClean="0"/>
              <a:t>Pay people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 smtClean="0"/>
              <a:t>Operate the POS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58585" y="881532"/>
            <a:ext cx="36904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Managers</a:t>
            </a:r>
            <a:endParaRPr lang="en-US" sz="2400" b="1" dirty="0"/>
          </a:p>
        </p:txBody>
      </p:sp>
      <p:sp>
        <p:nvSpPr>
          <p:cNvPr id="7" name="Rectangle 6"/>
          <p:cNvSpPr/>
          <p:nvPr/>
        </p:nvSpPr>
        <p:spPr>
          <a:xfrm>
            <a:off x="5023221" y="1362637"/>
            <a:ext cx="3735295" cy="204694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/>
              <a:buChar char="•"/>
            </a:pPr>
            <a:r>
              <a:rPr lang="en-US" sz="2400" dirty="0" smtClean="0"/>
              <a:t>Operate the POS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023221" y="884520"/>
            <a:ext cx="37323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Crew</a:t>
            </a:r>
            <a:endParaRPr lang="en-US" sz="2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328706" y="3783107"/>
            <a:ext cx="8531412" cy="2431435"/>
          </a:xfrm>
          <a:prstGeom prst="rect">
            <a:avLst/>
          </a:prstGeom>
          <a:solidFill>
            <a:srgbClr val="D9D9D9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Entitlements are the authorizations, permissions, and rights that let you do things</a:t>
            </a:r>
          </a:p>
          <a:p>
            <a:pPr algn="ctr"/>
            <a:endParaRPr lang="en-US" sz="2000" dirty="0" smtClean="0"/>
          </a:p>
          <a:p>
            <a:pPr algn="ctr"/>
            <a:r>
              <a:rPr lang="en-US" sz="3200" dirty="0" smtClean="0"/>
              <a:t>They are the basis for Access Control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9111840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3D16A-954B-4039-B02D-4F77AF210AA0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0" y="-10072"/>
            <a:ext cx="9144000" cy="646331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endParaRPr lang="en-US" sz="1400" dirty="0">
              <a:latin typeface="+mj-lt"/>
              <a:cs typeface="Helvetica Neue"/>
            </a:endParaRPr>
          </a:p>
          <a:p>
            <a:pPr>
              <a:lnSpc>
                <a:spcPct val="90000"/>
              </a:lnSpc>
            </a:pPr>
            <a:r>
              <a:rPr lang="en-US" sz="2400" dirty="0">
                <a:solidFill>
                  <a:schemeClr val="bg1"/>
                </a:solidFill>
                <a:cs typeface="Helvetica Neue"/>
              </a:rPr>
              <a:t>Access </a:t>
            </a:r>
            <a:r>
              <a:rPr lang="en-US" sz="2400" dirty="0" smtClean="0">
                <a:solidFill>
                  <a:schemeClr val="bg1"/>
                </a:solidFill>
                <a:cs typeface="Helvetica Neue"/>
              </a:rPr>
              <a:t>Management: </a:t>
            </a:r>
            <a:r>
              <a:rPr lang="en-US" sz="2400" dirty="0" smtClean="0">
                <a:solidFill>
                  <a:schemeClr val="bg1"/>
                </a:solidFill>
                <a:latin typeface="+mj-lt"/>
                <a:cs typeface="Helvetica Neue"/>
              </a:rPr>
              <a:t>Roles and RBAC (Roughly Right)</a:t>
            </a:r>
            <a:endParaRPr lang="en-US" sz="2400" dirty="0">
              <a:solidFill>
                <a:schemeClr val="bg1"/>
              </a:solidFill>
              <a:latin typeface="+mj-lt"/>
              <a:cs typeface="Helvetica Neue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268943" y="1641855"/>
            <a:ext cx="1060824" cy="1133904"/>
            <a:chOff x="433296" y="1089032"/>
            <a:chExt cx="1060824" cy="1133904"/>
          </a:xfrm>
        </p:grpSpPr>
        <p:pic>
          <p:nvPicPr>
            <p:cNvPr id="10" name="Picture 9" descr="Lock, protected.png"/>
            <p:cNvPicPr>
              <a:picLocks noChangeAspect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1032" y="1089032"/>
              <a:ext cx="780288" cy="780288"/>
            </a:xfrm>
            <a:prstGeom prst="rect">
              <a:avLst/>
            </a:prstGeom>
          </p:spPr>
        </p:pic>
        <p:sp>
          <p:nvSpPr>
            <p:cNvPr id="2" name="TextBox 1"/>
            <p:cNvSpPr txBox="1"/>
            <p:nvPr/>
          </p:nvSpPr>
          <p:spPr>
            <a:xfrm>
              <a:off x="433296" y="1822826"/>
              <a:ext cx="106082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Alarms</a:t>
              </a:r>
              <a:endParaRPr lang="en-US" sz="2000" dirty="0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197226" y="3868087"/>
            <a:ext cx="1655482" cy="1092070"/>
            <a:chOff x="286873" y="3135973"/>
            <a:chExt cx="1655482" cy="1092070"/>
          </a:xfrm>
        </p:grpSpPr>
        <p:pic>
          <p:nvPicPr>
            <p:cNvPr id="11" name="Picture 10" descr="Database server.png"/>
            <p:cNvPicPr>
              <a:picLocks noChangeAspect="1"/>
            </p:cNvPicPr>
            <p:nvPr/>
          </p:nvPicPr>
          <p:blipFill>
            <a:blip r:embed="rId4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1033" y="3135973"/>
              <a:ext cx="780288" cy="780288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286873" y="3827933"/>
              <a:ext cx="165548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HR/Payroll</a:t>
              </a:r>
              <a:endParaRPr lang="en-US" sz="2000" dirty="0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481107" y="5571381"/>
            <a:ext cx="833715" cy="1017363"/>
            <a:chOff x="555813" y="4958797"/>
            <a:chExt cx="833715" cy="1017363"/>
          </a:xfrm>
        </p:grpSpPr>
        <p:pic>
          <p:nvPicPr>
            <p:cNvPr id="9" name="Picture 8" descr="Client application.png"/>
            <p:cNvPicPr>
              <a:picLocks noChangeAspect="1"/>
            </p:cNvPicPr>
            <p:nvPr/>
          </p:nvPicPr>
          <p:blipFill>
            <a:blip r:embed="rId5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1034" y="4958797"/>
              <a:ext cx="780288" cy="780288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555813" y="5576050"/>
              <a:ext cx="83371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/>
                <a:t>POS</a:t>
              </a:r>
              <a:endParaRPr lang="en-US" sz="2000" dirty="0"/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6950637" y="1611970"/>
            <a:ext cx="1222186" cy="1196657"/>
            <a:chOff x="7055226" y="1118914"/>
            <a:chExt cx="1222186" cy="1196657"/>
          </a:xfrm>
        </p:grpSpPr>
        <p:pic>
          <p:nvPicPr>
            <p:cNvPr id="7" name="Picture 6" descr="User.png"/>
            <p:cNvPicPr>
              <a:picLocks noChangeAspect="1"/>
            </p:cNvPicPr>
            <p:nvPr/>
          </p:nvPicPr>
          <p:blipFill>
            <a:blip r:embed="rId6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29856" y="1118914"/>
              <a:ext cx="780288" cy="780288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7055226" y="1915461"/>
              <a:ext cx="122218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/>
                <a:t>Rick</a:t>
              </a:r>
              <a:endParaRPr lang="en-US" sz="2000" dirty="0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6953625" y="4199781"/>
            <a:ext cx="1222186" cy="1181715"/>
            <a:chOff x="7162802" y="3557315"/>
            <a:chExt cx="1222186" cy="1181715"/>
          </a:xfrm>
        </p:grpSpPr>
        <p:pic>
          <p:nvPicPr>
            <p:cNvPr id="8" name="Picture 7" descr="User.png"/>
            <p:cNvPicPr>
              <a:picLocks noChangeAspect="1"/>
            </p:cNvPicPr>
            <p:nvPr/>
          </p:nvPicPr>
          <p:blipFill>
            <a:blip r:embed="rId6" cstate="print"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82254" y="3557315"/>
              <a:ext cx="780288" cy="780288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>
              <a:off x="7162802" y="4338920"/>
              <a:ext cx="122218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/>
                <a:t>Maggie</a:t>
              </a:r>
              <a:endParaRPr lang="en-US" sz="2000" dirty="0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6956614" y="5607241"/>
            <a:ext cx="1222186" cy="1181715"/>
            <a:chOff x="7225555" y="4815362"/>
            <a:chExt cx="1222186" cy="1181715"/>
          </a:xfrm>
        </p:grpSpPr>
        <p:pic>
          <p:nvPicPr>
            <p:cNvPr id="21" name="Picture 20" descr="User.png"/>
            <p:cNvPicPr>
              <a:picLocks noChangeAspect="1"/>
            </p:cNvPicPr>
            <p:nvPr/>
          </p:nvPicPr>
          <p:blipFill>
            <a:blip r:embed="rId6" cstate="print"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45007" y="4815362"/>
              <a:ext cx="780288" cy="780288"/>
            </a:xfrm>
            <a:prstGeom prst="rect">
              <a:avLst/>
            </a:prstGeom>
          </p:spPr>
        </p:pic>
        <p:sp>
          <p:nvSpPr>
            <p:cNvPr id="22" name="TextBox 21"/>
            <p:cNvSpPr txBox="1"/>
            <p:nvPr/>
          </p:nvSpPr>
          <p:spPr>
            <a:xfrm>
              <a:off x="7225555" y="5596967"/>
              <a:ext cx="122218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/>
                <a:t>Carl</a:t>
              </a:r>
              <a:endParaRPr lang="en-US" sz="2000" dirty="0"/>
            </a:p>
          </p:txBody>
        </p:sp>
      </p:grpSp>
      <p:cxnSp>
        <p:nvCxnSpPr>
          <p:cNvPr id="28" name="Straight Connector 27"/>
          <p:cNvCxnSpPr>
            <a:stCxn id="7" idx="1"/>
            <a:endCxn id="38" idx="3"/>
          </p:cNvCxnSpPr>
          <p:nvPr/>
        </p:nvCxnSpPr>
        <p:spPr>
          <a:xfrm flipH="1">
            <a:off x="5154706" y="2002114"/>
            <a:ext cx="1970561" cy="70223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1" name="Straight Connector 30"/>
          <p:cNvCxnSpPr>
            <a:stCxn id="8" idx="1"/>
            <a:endCxn id="39" idx="3"/>
          </p:cNvCxnSpPr>
          <p:nvPr/>
        </p:nvCxnSpPr>
        <p:spPr>
          <a:xfrm flipH="1">
            <a:off x="5142753" y="4589925"/>
            <a:ext cx="2030324" cy="537887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stCxn id="21" idx="1"/>
            <a:endCxn id="39" idx="3"/>
          </p:cNvCxnSpPr>
          <p:nvPr/>
        </p:nvCxnSpPr>
        <p:spPr>
          <a:xfrm flipH="1" flipV="1">
            <a:off x="5142753" y="5127812"/>
            <a:ext cx="2033313" cy="86957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209177" y="1075764"/>
            <a:ext cx="18377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smtClean="0"/>
              <a:t>Resource</a:t>
            </a:r>
            <a:endParaRPr lang="en-US" sz="2400" b="1" u="sng" dirty="0"/>
          </a:p>
        </p:txBody>
      </p:sp>
      <p:sp>
        <p:nvSpPr>
          <p:cNvPr id="30" name="TextBox 29"/>
          <p:cNvSpPr txBox="1"/>
          <p:nvPr/>
        </p:nvSpPr>
        <p:spPr>
          <a:xfrm>
            <a:off x="6651810" y="1078752"/>
            <a:ext cx="18377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smtClean="0"/>
              <a:t>User</a:t>
            </a:r>
            <a:endParaRPr lang="en-US" sz="2400" b="1" u="sng" dirty="0"/>
          </a:p>
        </p:txBody>
      </p:sp>
      <p:sp>
        <p:nvSpPr>
          <p:cNvPr id="38" name="Rounded Rectangle 37"/>
          <p:cNvSpPr/>
          <p:nvPr/>
        </p:nvSpPr>
        <p:spPr>
          <a:xfrm>
            <a:off x="3197412" y="2330819"/>
            <a:ext cx="1957294" cy="74705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Manager</a:t>
            </a:r>
            <a:endParaRPr lang="en-US" sz="2400" dirty="0"/>
          </a:p>
        </p:txBody>
      </p:sp>
      <p:sp>
        <p:nvSpPr>
          <p:cNvPr id="39" name="Rounded Rectangle 38"/>
          <p:cNvSpPr/>
          <p:nvPr/>
        </p:nvSpPr>
        <p:spPr>
          <a:xfrm>
            <a:off x="3185459" y="4754282"/>
            <a:ext cx="1957294" cy="74705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Crew</a:t>
            </a:r>
            <a:endParaRPr lang="en-US" sz="2400" dirty="0"/>
          </a:p>
        </p:txBody>
      </p:sp>
      <p:cxnSp>
        <p:nvCxnSpPr>
          <p:cNvPr id="45" name="Straight Connector 44"/>
          <p:cNvCxnSpPr>
            <a:stCxn id="38" idx="1"/>
            <a:endCxn id="10" idx="3"/>
          </p:cNvCxnSpPr>
          <p:nvPr/>
        </p:nvCxnSpPr>
        <p:spPr>
          <a:xfrm flipH="1" flipV="1">
            <a:off x="1196967" y="2031999"/>
            <a:ext cx="2000445" cy="67235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8" name="Straight Connector 47"/>
          <p:cNvCxnSpPr>
            <a:stCxn id="38" idx="1"/>
            <a:endCxn id="11" idx="3"/>
          </p:cNvCxnSpPr>
          <p:nvPr/>
        </p:nvCxnSpPr>
        <p:spPr>
          <a:xfrm flipH="1">
            <a:off x="1271674" y="2704349"/>
            <a:ext cx="1925738" cy="155388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1" name="Straight Connector 50"/>
          <p:cNvCxnSpPr>
            <a:stCxn id="38" idx="1"/>
            <a:endCxn id="9" idx="3"/>
          </p:cNvCxnSpPr>
          <p:nvPr/>
        </p:nvCxnSpPr>
        <p:spPr>
          <a:xfrm flipH="1">
            <a:off x="1286616" y="2704349"/>
            <a:ext cx="1910796" cy="3257176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4" name="Straight Connector 53"/>
          <p:cNvCxnSpPr>
            <a:stCxn id="39" idx="1"/>
            <a:endCxn id="9" idx="3"/>
          </p:cNvCxnSpPr>
          <p:nvPr/>
        </p:nvCxnSpPr>
        <p:spPr>
          <a:xfrm flipH="1">
            <a:off x="1286616" y="5127812"/>
            <a:ext cx="1898843" cy="83371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3248210" y="1081740"/>
            <a:ext cx="18377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smtClean="0"/>
              <a:t>Role</a:t>
            </a:r>
            <a:endParaRPr lang="en-US" sz="2400" b="1" u="sng" dirty="0"/>
          </a:p>
        </p:txBody>
      </p:sp>
      <p:sp>
        <p:nvSpPr>
          <p:cNvPr id="35" name="TextBox 34"/>
          <p:cNvSpPr txBox="1"/>
          <p:nvPr/>
        </p:nvSpPr>
        <p:spPr>
          <a:xfrm rot="1121219">
            <a:off x="1449294" y="2062776"/>
            <a:ext cx="19572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Operate</a:t>
            </a:r>
            <a:endParaRPr lang="en-US" sz="2000" dirty="0"/>
          </a:p>
        </p:txBody>
      </p:sp>
      <p:sp>
        <p:nvSpPr>
          <p:cNvPr id="36" name="TextBox 35"/>
          <p:cNvSpPr txBox="1"/>
          <p:nvPr/>
        </p:nvSpPr>
        <p:spPr>
          <a:xfrm rot="19413847">
            <a:off x="1169849" y="2882660"/>
            <a:ext cx="17145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Schedule </a:t>
            </a:r>
            <a:br>
              <a:rPr lang="en-US" sz="2000" dirty="0" smtClean="0"/>
            </a:br>
            <a:r>
              <a:rPr lang="en-US" sz="2000" dirty="0" smtClean="0"/>
              <a:t>and Pay</a:t>
            </a:r>
            <a:endParaRPr lang="en-US" sz="2000" dirty="0"/>
          </a:p>
        </p:txBody>
      </p:sp>
      <p:sp>
        <p:nvSpPr>
          <p:cNvPr id="37" name="TextBox 36"/>
          <p:cNvSpPr txBox="1"/>
          <p:nvPr/>
        </p:nvSpPr>
        <p:spPr>
          <a:xfrm rot="18126506">
            <a:off x="1512044" y="4023061"/>
            <a:ext cx="19572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Operate</a:t>
            </a:r>
            <a:endParaRPr lang="en-US" sz="2000" dirty="0"/>
          </a:p>
        </p:txBody>
      </p:sp>
      <p:sp>
        <p:nvSpPr>
          <p:cNvPr id="40" name="TextBox 39"/>
          <p:cNvSpPr txBox="1"/>
          <p:nvPr/>
        </p:nvSpPr>
        <p:spPr>
          <a:xfrm rot="20244896">
            <a:off x="1706282" y="5367768"/>
            <a:ext cx="19572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Operate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4805656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3D16A-954B-4039-B02D-4F77AF210AA0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0" y="-10072"/>
            <a:ext cx="9144000" cy="646331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endParaRPr lang="en-US" sz="1400" dirty="0">
              <a:latin typeface="+mj-lt"/>
              <a:cs typeface="Helvetica Neue"/>
            </a:endParaRPr>
          </a:p>
          <a:p>
            <a:pPr>
              <a:lnSpc>
                <a:spcPct val="90000"/>
              </a:lnSpc>
            </a:pPr>
            <a:r>
              <a:rPr lang="en-US" sz="2400" dirty="0">
                <a:solidFill>
                  <a:schemeClr val="bg1"/>
                </a:solidFill>
                <a:cs typeface="Helvetica Neue"/>
              </a:rPr>
              <a:t>Access </a:t>
            </a:r>
            <a:r>
              <a:rPr lang="en-US" sz="2400" dirty="0" smtClean="0">
                <a:solidFill>
                  <a:schemeClr val="bg1"/>
                </a:solidFill>
                <a:cs typeface="Helvetica Neue"/>
              </a:rPr>
              <a:t>Management: </a:t>
            </a:r>
            <a:r>
              <a:rPr lang="en-US" sz="2400" dirty="0" smtClean="0">
                <a:solidFill>
                  <a:schemeClr val="bg1"/>
                </a:solidFill>
                <a:latin typeface="+mj-lt"/>
                <a:cs typeface="Helvetica Neue"/>
              </a:rPr>
              <a:t>Adding more people with roles</a:t>
            </a:r>
            <a:endParaRPr lang="en-US" sz="2400" dirty="0">
              <a:solidFill>
                <a:schemeClr val="bg1"/>
              </a:solidFill>
              <a:latin typeface="+mj-lt"/>
              <a:cs typeface="Helvetica Neue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268943" y="1641855"/>
            <a:ext cx="1060824" cy="1133904"/>
            <a:chOff x="433296" y="1089032"/>
            <a:chExt cx="1060824" cy="1133904"/>
          </a:xfrm>
        </p:grpSpPr>
        <p:pic>
          <p:nvPicPr>
            <p:cNvPr id="10" name="Picture 9" descr="Lock, protected.png"/>
            <p:cNvPicPr>
              <a:picLocks noChangeAspect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1032" y="1089032"/>
              <a:ext cx="780288" cy="780288"/>
            </a:xfrm>
            <a:prstGeom prst="rect">
              <a:avLst/>
            </a:prstGeom>
          </p:spPr>
        </p:pic>
        <p:sp>
          <p:nvSpPr>
            <p:cNvPr id="2" name="TextBox 1"/>
            <p:cNvSpPr txBox="1"/>
            <p:nvPr/>
          </p:nvSpPr>
          <p:spPr>
            <a:xfrm>
              <a:off x="433296" y="1822826"/>
              <a:ext cx="106082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Alarms</a:t>
              </a:r>
              <a:endParaRPr lang="en-US" sz="2000" dirty="0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197226" y="3868087"/>
            <a:ext cx="1655482" cy="1092070"/>
            <a:chOff x="286873" y="3135973"/>
            <a:chExt cx="1655482" cy="1092070"/>
          </a:xfrm>
        </p:grpSpPr>
        <p:pic>
          <p:nvPicPr>
            <p:cNvPr id="11" name="Picture 10" descr="Database server.png"/>
            <p:cNvPicPr>
              <a:picLocks noChangeAspect="1"/>
            </p:cNvPicPr>
            <p:nvPr/>
          </p:nvPicPr>
          <p:blipFill>
            <a:blip r:embed="rId4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1033" y="3135973"/>
              <a:ext cx="780288" cy="780288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286873" y="3827933"/>
              <a:ext cx="165548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HR/Payroll</a:t>
              </a:r>
              <a:endParaRPr lang="en-US" sz="2000" dirty="0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481107" y="5571381"/>
            <a:ext cx="833715" cy="1017363"/>
            <a:chOff x="555813" y="4958797"/>
            <a:chExt cx="833715" cy="1017363"/>
          </a:xfrm>
        </p:grpSpPr>
        <p:pic>
          <p:nvPicPr>
            <p:cNvPr id="9" name="Picture 8" descr="Client application.png"/>
            <p:cNvPicPr>
              <a:picLocks noChangeAspect="1"/>
            </p:cNvPicPr>
            <p:nvPr/>
          </p:nvPicPr>
          <p:blipFill>
            <a:blip r:embed="rId5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1034" y="4958797"/>
              <a:ext cx="780288" cy="780288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555813" y="5576050"/>
              <a:ext cx="83371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/>
                <a:t>POS</a:t>
              </a:r>
              <a:endParaRPr lang="en-US" sz="2000" dirty="0"/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6950637" y="1611970"/>
            <a:ext cx="1222186" cy="1196657"/>
            <a:chOff x="7055226" y="1118914"/>
            <a:chExt cx="1222186" cy="1196657"/>
          </a:xfrm>
        </p:grpSpPr>
        <p:pic>
          <p:nvPicPr>
            <p:cNvPr id="7" name="Picture 6" descr="User.png"/>
            <p:cNvPicPr>
              <a:picLocks noChangeAspect="1"/>
            </p:cNvPicPr>
            <p:nvPr/>
          </p:nvPicPr>
          <p:blipFill>
            <a:blip r:embed="rId6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29856" y="1118914"/>
              <a:ext cx="780288" cy="780288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7055226" y="1915461"/>
              <a:ext cx="122218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/>
                <a:t>Rick</a:t>
              </a:r>
              <a:endParaRPr lang="en-US" sz="2000" dirty="0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6953625" y="4199781"/>
            <a:ext cx="1222186" cy="1181715"/>
            <a:chOff x="7162802" y="3557315"/>
            <a:chExt cx="1222186" cy="1181715"/>
          </a:xfrm>
        </p:grpSpPr>
        <p:pic>
          <p:nvPicPr>
            <p:cNvPr id="8" name="Picture 7" descr="User.png"/>
            <p:cNvPicPr>
              <a:picLocks noChangeAspect="1"/>
            </p:cNvPicPr>
            <p:nvPr/>
          </p:nvPicPr>
          <p:blipFill>
            <a:blip r:embed="rId6" cstate="print"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82254" y="3557315"/>
              <a:ext cx="780288" cy="780288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>
              <a:off x="7162802" y="4338920"/>
              <a:ext cx="122218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/>
                <a:t>Maggie</a:t>
              </a:r>
              <a:endParaRPr lang="en-US" sz="2000" dirty="0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6956614" y="5607241"/>
            <a:ext cx="1222186" cy="1181715"/>
            <a:chOff x="7225555" y="4815362"/>
            <a:chExt cx="1222186" cy="1181715"/>
          </a:xfrm>
        </p:grpSpPr>
        <p:pic>
          <p:nvPicPr>
            <p:cNvPr id="21" name="Picture 20" descr="User.png"/>
            <p:cNvPicPr>
              <a:picLocks noChangeAspect="1"/>
            </p:cNvPicPr>
            <p:nvPr/>
          </p:nvPicPr>
          <p:blipFill>
            <a:blip r:embed="rId6" cstate="print"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45007" y="4815362"/>
              <a:ext cx="780288" cy="780288"/>
            </a:xfrm>
            <a:prstGeom prst="rect">
              <a:avLst/>
            </a:prstGeom>
          </p:spPr>
        </p:pic>
        <p:sp>
          <p:nvSpPr>
            <p:cNvPr id="22" name="TextBox 21"/>
            <p:cNvSpPr txBox="1"/>
            <p:nvPr/>
          </p:nvSpPr>
          <p:spPr>
            <a:xfrm>
              <a:off x="7225555" y="5596967"/>
              <a:ext cx="122218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/>
                <a:t>Carl</a:t>
              </a:r>
              <a:endParaRPr lang="en-US" sz="2000" dirty="0"/>
            </a:p>
          </p:txBody>
        </p:sp>
      </p:grpSp>
      <p:cxnSp>
        <p:nvCxnSpPr>
          <p:cNvPr id="28" name="Straight Connector 27"/>
          <p:cNvCxnSpPr>
            <a:stCxn id="7" idx="1"/>
            <a:endCxn id="38" idx="3"/>
          </p:cNvCxnSpPr>
          <p:nvPr/>
        </p:nvCxnSpPr>
        <p:spPr>
          <a:xfrm flipH="1">
            <a:off x="5154706" y="2002114"/>
            <a:ext cx="1970561" cy="70223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1" name="Straight Connector 30"/>
          <p:cNvCxnSpPr>
            <a:stCxn id="8" idx="1"/>
            <a:endCxn id="39" idx="3"/>
          </p:cNvCxnSpPr>
          <p:nvPr/>
        </p:nvCxnSpPr>
        <p:spPr>
          <a:xfrm flipH="1">
            <a:off x="5142753" y="4589925"/>
            <a:ext cx="2030324" cy="537887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stCxn id="21" idx="1"/>
            <a:endCxn id="39" idx="3"/>
          </p:cNvCxnSpPr>
          <p:nvPr/>
        </p:nvCxnSpPr>
        <p:spPr>
          <a:xfrm flipH="1" flipV="1">
            <a:off x="5142753" y="5127812"/>
            <a:ext cx="2033313" cy="86957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209177" y="1075764"/>
            <a:ext cx="18377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smtClean="0"/>
              <a:t>Resource</a:t>
            </a:r>
            <a:endParaRPr lang="en-US" sz="2400" b="1" u="sng" dirty="0"/>
          </a:p>
        </p:txBody>
      </p:sp>
      <p:sp>
        <p:nvSpPr>
          <p:cNvPr id="30" name="TextBox 29"/>
          <p:cNvSpPr txBox="1"/>
          <p:nvPr/>
        </p:nvSpPr>
        <p:spPr>
          <a:xfrm>
            <a:off x="6651810" y="1078752"/>
            <a:ext cx="18377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smtClean="0"/>
              <a:t>User</a:t>
            </a:r>
            <a:endParaRPr lang="en-US" sz="2400" b="1" u="sng" dirty="0"/>
          </a:p>
        </p:txBody>
      </p:sp>
      <p:pic>
        <p:nvPicPr>
          <p:cNvPr id="33" name="Picture 32" descr="User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3196" y="2899898"/>
            <a:ext cx="780288" cy="780288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6968566" y="3696445"/>
            <a:ext cx="12221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Eugene</a:t>
            </a:r>
            <a:endParaRPr lang="en-US" sz="2000" dirty="0"/>
          </a:p>
        </p:txBody>
      </p:sp>
      <p:cxnSp>
        <p:nvCxnSpPr>
          <p:cNvPr id="37" name="Straight Connector 36"/>
          <p:cNvCxnSpPr>
            <a:stCxn id="33" idx="1"/>
            <a:endCxn id="38" idx="3"/>
          </p:cNvCxnSpPr>
          <p:nvPr/>
        </p:nvCxnSpPr>
        <p:spPr>
          <a:xfrm flipH="1" flipV="1">
            <a:off x="5154706" y="2704349"/>
            <a:ext cx="1988490" cy="585693"/>
          </a:xfrm>
          <a:prstGeom prst="line">
            <a:avLst/>
          </a:prstGeom>
          <a:ln w="76200" cmpd="sng">
            <a:solidFill>
              <a:srgbClr val="FF6600"/>
            </a:solidFill>
            <a:headEnd type="non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8" name="Rounded Rectangle 37"/>
          <p:cNvSpPr/>
          <p:nvPr/>
        </p:nvSpPr>
        <p:spPr>
          <a:xfrm>
            <a:off x="3197412" y="2330819"/>
            <a:ext cx="1957294" cy="74705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Manager</a:t>
            </a:r>
          </a:p>
        </p:txBody>
      </p:sp>
      <p:sp>
        <p:nvSpPr>
          <p:cNvPr id="39" name="Rounded Rectangle 38"/>
          <p:cNvSpPr/>
          <p:nvPr/>
        </p:nvSpPr>
        <p:spPr>
          <a:xfrm>
            <a:off x="3185459" y="4754282"/>
            <a:ext cx="1957294" cy="74705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Crew</a:t>
            </a:r>
          </a:p>
        </p:txBody>
      </p:sp>
      <p:cxnSp>
        <p:nvCxnSpPr>
          <p:cNvPr id="45" name="Straight Connector 44"/>
          <p:cNvCxnSpPr>
            <a:stCxn id="38" idx="1"/>
            <a:endCxn id="10" idx="3"/>
          </p:cNvCxnSpPr>
          <p:nvPr/>
        </p:nvCxnSpPr>
        <p:spPr>
          <a:xfrm flipH="1" flipV="1">
            <a:off x="1196967" y="2031999"/>
            <a:ext cx="2000445" cy="67235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8" name="Straight Connector 47"/>
          <p:cNvCxnSpPr>
            <a:stCxn id="38" idx="1"/>
            <a:endCxn id="11" idx="3"/>
          </p:cNvCxnSpPr>
          <p:nvPr/>
        </p:nvCxnSpPr>
        <p:spPr>
          <a:xfrm flipH="1">
            <a:off x="1271674" y="2704349"/>
            <a:ext cx="1925738" cy="155388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1" name="Straight Connector 50"/>
          <p:cNvCxnSpPr>
            <a:stCxn id="38" idx="1"/>
            <a:endCxn id="9" idx="3"/>
          </p:cNvCxnSpPr>
          <p:nvPr/>
        </p:nvCxnSpPr>
        <p:spPr>
          <a:xfrm flipH="1">
            <a:off x="1286616" y="2704349"/>
            <a:ext cx="1910796" cy="3257176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4" name="Straight Connector 53"/>
          <p:cNvCxnSpPr>
            <a:stCxn id="39" idx="1"/>
            <a:endCxn id="9" idx="3"/>
          </p:cNvCxnSpPr>
          <p:nvPr/>
        </p:nvCxnSpPr>
        <p:spPr>
          <a:xfrm flipH="1">
            <a:off x="1286616" y="5127812"/>
            <a:ext cx="1898843" cy="83371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3248210" y="1081740"/>
            <a:ext cx="18377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smtClean="0"/>
              <a:t>Role</a:t>
            </a:r>
            <a:endParaRPr lang="en-US" sz="2400" b="1" u="sng" dirty="0"/>
          </a:p>
        </p:txBody>
      </p:sp>
      <p:sp>
        <p:nvSpPr>
          <p:cNvPr id="40" name="TextBox 39"/>
          <p:cNvSpPr txBox="1"/>
          <p:nvPr/>
        </p:nvSpPr>
        <p:spPr>
          <a:xfrm rot="1121219">
            <a:off x="1449294" y="2062776"/>
            <a:ext cx="19572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Operate</a:t>
            </a:r>
            <a:endParaRPr lang="en-US" sz="2000" dirty="0"/>
          </a:p>
        </p:txBody>
      </p:sp>
      <p:sp>
        <p:nvSpPr>
          <p:cNvPr id="41" name="TextBox 40"/>
          <p:cNvSpPr txBox="1"/>
          <p:nvPr/>
        </p:nvSpPr>
        <p:spPr>
          <a:xfrm rot="19413847">
            <a:off x="1199731" y="2882660"/>
            <a:ext cx="17145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Schedule </a:t>
            </a:r>
            <a:br>
              <a:rPr lang="en-US" sz="2000" dirty="0" smtClean="0"/>
            </a:br>
            <a:r>
              <a:rPr lang="en-US" sz="2000" dirty="0" smtClean="0"/>
              <a:t>and Pay</a:t>
            </a:r>
            <a:endParaRPr lang="en-US" sz="2000" dirty="0"/>
          </a:p>
        </p:txBody>
      </p:sp>
      <p:sp>
        <p:nvSpPr>
          <p:cNvPr id="42" name="TextBox 41"/>
          <p:cNvSpPr txBox="1"/>
          <p:nvPr/>
        </p:nvSpPr>
        <p:spPr>
          <a:xfrm rot="18126506">
            <a:off x="1512044" y="4023061"/>
            <a:ext cx="19572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Operate</a:t>
            </a:r>
            <a:endParaRPr lang="en-US" sz="2000" dirty="0"/>
          </a:p>
        </p:txBody>
      </p:sp>
      <p:sp>
        <p:nvSpPr>
          <p:cNvPr id="43" name="TextBox 42"/>
          <p:cNvSpPr txBox="1"/>
          <p:nvPr/>
        </p:nvSpPr>
        <p:spPr>
          <a:xfrm rot="20244896">
            <a:off x="1706282" y="5367768"/>
            <a:ext cx="19572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Operate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2742862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179294" y="762000"/>
            <a:ext cx="7963647" cy="1927412"/>
          </a:xfrm>
          <a:prstGeom prst="roundRect">
            <a:avLst/>
          </a:prstGeom>
          <a:solidFill>
            <a:schemeClr val="accent1">
              <a:alpha val="15000"/>
            </a:schemeClr>
          </a:solidFill>
          <a:ln>
            <a:solidFill>
              <a:schemeClr val="accent1">
                <a:shade val="95000"/>
                <a:satMod val="10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0" y="-10072"/>
            <a:ext cx="9144000" cy="646331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endParaRPr lang="en-US" sz="1400" dirty="0">
              <a:latin typeface="+mj-lt"/>
              <a:cs typeface="Helvetica Neue"/>
            </a:endParaRPr>
          </a:p>
          <a:p>
            <a:pPr>
              <a:lnSpc>
                <a:spcPct val="90000"/>
              </a:lnSpc>
            </a:pPr>
            <a:r>
              <a:rPr lang="en-US" sz="2400" dirty="0" smtClean="0">
                <a:solidFill>
                  <a:schemeClr val="bg1"/>
                </a:solidFill>
                <a:latin typeface="+mj-lt"/>
                <a:cs typeface="Helvetica Neue"/>
              </a:rPr>
              <a:t>Access Administration: What is really happening</a:t>
            </a:r>
            <a:endParaRPr lang="en-US" sz="2400" dirty="0">
              <a:solidFill>
                <a:schemeClr val="bg1"/>
              </a:solidFill>
              <a:latin typeface="+mj-lt"/>
              <a:cs typeface="Helvetica Neue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268943" y="1432681"/>
            <a:ext cx="1060824" cy="1133904"/>
            <a:chOff x="433296" y="1089032"/>
            <a:chExt cx="1060824" cy="1133904"/>
          </a:xfrm>
        </p:grpSpPr>
        <p:pic>
          <p:nvPicPr>
            <p:cNvPr id="10" name="Picture 9" descr="Lock, protected.png"/>
            <p:cNvPicPr>
              <a:picLocks noChangeAspect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1032" y="1089032"/>
              <a:ext cx="780288" cy="780288"/>
            </a:xfrm>
            <a:prstGeom prst="rect">
              <a:avLst/>
            </a:prstGeom>
          </p:spPr>
        </p:pic>
        <p:sp>
          <p:nvSpPr>
            <p:cNvPr id="2" name="TextBox 1"/>
            <p:cNvSpPr txBox="1"/>
            <p:nvPr/>
          </p:nvSpPr>
          <p:spPr>
            <a:xfrm>
              <a:off x="433296" y="1822826"/>
              <a:ext cx="106082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Alarms</a:t>
              </a:r>
              <a:endParaRPr lang="en-US" sz="2000" dirty="0"/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6950637" y="1402796"/>
            <a:ext cx="1222186" cy="1196657"/>
            <a:chOff x="7055226" y="1118914"/>
            <a:chExt cx="1222186" cy="1196657"/>
          </a:xfrm>
        </p:grpSpPr>
        <p:pic>
          <p:nvPicPr>
            <p:cNvPr id="7" name="Picture 6" descr="User.pn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29856" y="1118914"/>
              <a:ext cx="780288" cy="780288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7055226" y="1915461"/>
              <a:ext cx="122218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err="1" smtClean="0"/>
                <a:t>Negan</a:t>
              </a:r>
              <a:endParaRPr lang="en-US" sz="2000" dirty="0"/>
            </a:p>
          </p:txBody>
        </p:sp>
      </p:grpSp>
      <p:cxnSp>
        <p:nvCxnSpPr>
          <p:cNvPr id="28" name="Straight Connector 27"/>
          <p:cNvCxnSpPr>
            <a:stCxn id="7" idx="1"/>
            <a:endCxn id="38" idx="3"/>
          </p:cNvCxnSpPr>
          <p:nvPr/>
        </p:nvCxnSpPr>
        <p:spPr>
          <a:xfrm flipH="1">
            <a:off x="5154706" y="1792940"/>
            <a:ext cx="1970561" cy="1494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209177" y="866590"/>
            <a:ext cx="18377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smtClean="0"/>
              <a:t>Resource</a:t>
            </a:r>
            <a:endParaRPr lang="en-US" sz="2400" b="1" u="sng" dirty="0"/>
          </a:p>
        </p:txBody>
      </p:sp>
      <p:sp>
        <p:nvSpPr>
          <p:cNvPr id="30" name="TextBox 29"/>
          <p:cNvSpPr txBox="1"/>
          <p:nvPr/>
        </p:nvSpPr>
        <p:spPr>
          <a:xfrm>
            <a:off x="6651810" y="869578"/>
            <a:ext cx="18377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smtClean="0"/>
              <a:t>User</a:t>
            </a:r>
            <a:endParaRPr lang="en-US" sz="2400" b="1" u="sng" dirty="0"/>
          </a:p>
        </p:txBody>
      </p:sp>
      <p:sp>
        <p:nvSpPr>
          <p:cNvPr id="38" name="Rounded Rectangle 37"/>
          <p:cNvSpPr/>
          <p:nvPr/>
        </p:nvSpPr>
        <p:spPr>
          <a:xfrm>
            <a:off x="3197412" y="1434351"/>
            <a:ext cx="1957294" cy="74705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FFFF"/>
                </a:solidFill>
              </a:rPr>
              <a:t>Manager</a:t>
            </a:r>
          </a:p>
        </p:txBody>
      </p:sp>
      <p:cxnSp>
        <p:nvCxnSpPr>
          <p:cNvPr id="45" name="Straight Connector 44"/>
          <p:cNvCxnSpPr>
            <a:stCxn id="38" idx="1"/>
            <a:endCxn id="10" idx="3"/>
          </p:cNvCxnSpPr>
          <p:nvPr/>
        </p:nvCxnSpPr>
        <p:spPr>
          <a:xfrm flipH="1">
            <a:off x="1196967" y="1807881"/>
            <a:ext cx="2000445" cy="1494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3248210" y="872566"/>
            <a:ext cx="18377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smtClean="0"/>
              <a:t>Role</a:t>
            </a:r>
            <a:endParaRPr lang="en-US" sz="2400" b="1" u="sng" dirty="0"/>
          </a:p>
        </p:txBody>
      </p:sp>
      <p:sp>
        <p:nvSpPr>
          <p:cNvPr id="27" name="Rectangle 26"/>
          <p:cNvSpPr/>
          <p:nvPr/>
        </p:nvSpPr>
        <p:spPr>
          <a:xfrm>
            <a:off x="5468470" y="3137647"/>
            <a:ext cx="2076824" cy="68729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Add to group</a:t>
            </a:r>
          </a:p>
          <a:p>
            <a:pPr algn="ctr"/>
            <a:r>
              <a:rPr lang="en-US" dirty="0" smtClean="0"/>
              <a:t>(role)</a:t>
            </a:r>
            <a:endParaRPr lang="en-US" dirty="0"/>
          </a:p>
        </p:txBody>
      </p:sp>
      <p:sp>
        <p:nvSpPr>
          <p:cNvPr id="42" name="Rectangle 41"/>
          <p:cNvSpPr/>
          <p:nvPr/>
        </p:nvSpPr>
        <p:spPr>
          <a:xfrm>
            <a:off x="6935691" y="4365813"/>
            <a:ext cx="2076824" cy="68729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User </a:t>
            </a:r>
            <a:r>
              <a:rPr lang="en-US" dirty="0"/>
              <a:t> </a:t>
            </a:r>
            <a:r>
              <a:rPr lang="en-US" dirty="0" smtClean="0"/>
              <a:t>Identification</a:t>
            </a:r>
            <a:endParaRPr lang="en-US" dirty="0"/>
          </a:p>
        </p:txBody>
      </p:sp>
      <p:sp>
        <p:nvSpPr>
          <p:cNvPr id="43" name="Rectangle 42"/>
          <p:cNvSpPr/>
          <p:nvPr/>
        </p:nvSpPr>
        <p:spPr>
          <a:xfrm>
            <a:off x="2393576" y="4380755"/>
            <a:ext cx="2076824" cy="68729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Create group</a:t>
            </a:r>
            <a:endParaRPr lang="en-US" dirty="0"/>
          </a:p>
        </p:txBody>
      </p:sp>
      <p:sp>
        <p:nvSpPr>
          <p:cNvPr id="44" name="Rectangle 43"/>
          <p:cNvSpPr/>
          <p:nvPr/>
        </p:nvSpPr>
        <p:spPr>
          <a:xfrm>
            <a:off x="182281" y="4380755"/>
            <a:ext cx="2076824" cy="68729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Set permissions for the group</a:t>
            </a:r>
            <a:endParaRPr lang="en-US" dirty="0"/>
          </a:p>
        </p:txBody>
      </p:sp>
      <p:sp>
        <p:nvSpPr>
          <p:cNvPr id="46" name="Rectangle 45"/>
          <p:cNvSpPr/>
          <p:nvPr/>
        </p:nvSpPr>
        <p:spPr>
          <a:xfrm>
            <a:off x="1362636" y="3155576"/>
            <a:ext cx="2076824" cy="68729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Relate the group to the resource</a:t>
            </a:r>
            <a:endParaRPr lang="en-US" dirty="0"/>
          </a:p>
        </p:txBody>
      </p:sp>
      <p:cxnSp>
        <p:nvCxnSpPr>
          <p:cNvPr id="32" name="Straight Arrow Connector 31"/>
          <p:cNvCxnSpPr>
            <a:stCxn id="44" idx="0"/>
          </p:cNvCxnSpPr>
          <p:nvPr/>
        </p:nvCxnSpPr>
        <p:spPr>
          <a:xfrm flipH="1" flipV="1">
            <a:off x="896471" y="2853765"/>
            <a:ext cx="324222" cy="1526990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46" idx="0"/>
          </p:cNvCxnSpPr>
          <p:nvPr/>
        </p:nvCxnSpPr>
        <p:spPr>
          <a:xfrm flipH="1" flipV="1">
            <a:off x="2375647" y="2121650"/>
            <a:ext cx="25401" cy="1033926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stCxn id="43" idx="0"/>
          </p:cNvCxnSpPr>
          <p:nvPr/>
        </p:nvCxnSpPr>
        <p:spPr>
          <a:xfrm flipV="1">
            <a:off x="3431988" y="2315887"/>
            <a:ext cx="512483" cy="2064868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stCxn id="27" idx="0"/>
          </p:cNvCxnSpPr>
          <p:nvPr/>
        </p:nvCxnSpPr>
        <p:spPr>
          <a:xfrm flipH="1" flipV="1">
            <a:off x="6484470" y="2166473"/>
            <a:ext cx="22412" cy="971174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>
            <a:stCxn id="42" idx="0"/>
          </p:cNvCxnSpPr>
          <p:nvPr/>
        </p:nvCxnSpPr>
        <p:spPr>
          <a:xfrm flipH="1" flipV="1">
            <a:off x="7814235" y="2853765"/>
            <a:ext cx="159868" cy="1512048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1" name="Rectangle 60"/>
          <p:cNvSpPr/>
          <p:nvPr/>
        </p:nvSpPr>
        <p:spPr>
          <a:xfrm>
            <a:off x="4712446" y="4383744"/>
            <a:ext cx="2076824" cy="68729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Determine and create the role</a:t>
            </a:r>
            <a:endParaRPr lang="en-US" dirty="0"/>
          </a:p>
        </p:txBody>
      </p:sp>
      <p:cxnSp>
        <p:nvCxnSpPr>
          <p:cNvPr id="62" name="Straight Arrow Connector 61"/>
          <p:cNvCxnSpPr>
            <a:stCxn id="61" idx="0"/>
          </p:cNvCxnSpPr>
          <p:nvPr/>
        </p:nvCxnSpPr>
        <p:spPr>
          <a:xfrm flipH="1" flipV="1">
            <a:off x="4467412" y="2330828"/>
            <a:ext cx="1283446" cy="2052916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328706" y="5456499"/>
            <a:ext cx="8531412" cy="107721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All of this has to happen to enable </a:t>
            </a:r>
            <a:br>
              <a:rPr lang="en-US" sz="3200" dirty="0" smtClean="0"/>
            </a:br>
            <a:r>
              <a:rPr lang="en-US" sz="3200" dirty="0" smtClean="0"/>
              <a:t>Access Control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253069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3D16A-954B-4039-B02D-4F77AF210AA0}" type="slidenum">
              <a:rPr lang="en-US" smtClean="0"/>
              <a:pPr/>
              <a:t>34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-10072"/>
            <a:ext cx="9144000" cy="646331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endParaRPr lang="en-US" sz="1400" dirty="0">
              <a:latin typeface="+mj-lt"/>
              <a:cs typeface="Helvetica Neue"/>
            </a:endParaRPr>
          </a:p>
          <a:p>
            <a:pPr>
              <a:lnSpc>
                <a:spcPct val="90000"/>
              </a:lnSpc>
            </a:pPr>
            <a:r>
              <a:rPr lang="en-US" sz="2400" dirty="0" smtClean="0">
                <a:solidFill>
                  <a:schemeClr val="bg1"/>
                </a:solidFill>
                <a:latin typeface="+mj-lt"/>
                <a:cs typeface="Helvetica Neue"/>
              </a:rPr>
              <a:t>Access Administration: Users, Identities, Accounts</a:t>
            </a:r>
            <a:endParaRPr lang="en-US" sz="2400" dirty="0">
              <a:solidFill>
                <a:schemeClr val="bg1"/>
              </a:solidFill>
              <a:latin typeface="+mj-lt"/>
              <a:cs typeface="Helvetica Neue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630520" y="1417735"/>
            <a:ext cx="1222186" cy="1196657"/>
            <a:chOff x="7055226" y="1118914"/>
            <a:chExt cx="1222186" cy="1196657"/>
          </a:xfrm>
        </p:grpSpPr>
        <p:pic>
          <p:nvPicPr>
            <p:cNvPr id="7" name="Picture 6" descr="User.png"/>
            <p:cNvPicPr>
              <a:picLocks noChangeAspect="1"/>
            </p:cNvPicPr>
            <p:nvPr/>
          </p:nvPicPr>
          <p:blipFill>
            <a:blip r:embed="rId3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29856" y="1118914"/>
              <a:ext cx="780288" cy="780288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7055226" y="1915461"/>
              <a:ext cx="122218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/>
                <a:t>Rick</a:t>
              </a:r>
              <a:endParaRPr lang="en-US" sz="2000" dirty="0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633508" y="4005546"/>
            <a:ext cx="1222186" cy="1181715"/>
            <a:chOff x="7162802" y="3557315"/>
            <a:chExt cx="1222186" cy="1181715"/>
          </a:xfrm>
        </p:grpSpPr>
        <p:pic>
          <p:nvPicPr>
            <p:cNvPr id="10" name="Picture 9" descr="User.png"/>
            <p:cNvPicPr>
              <a:picLocks noChangeAspect="1"/>
            </p:cNvPicPr>
            <p:nvPr/>
          </p:nvPicPr>
          <p:blipFill>
            <a:blip r:embed="rId3" cstate="print"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82254" y="3557315"/>
              <a:ext cx="780288" cy="780288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7162802" y="4338920"/>
              <a:ext cx="122218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/>
                <a:t>Maggie</a:t>
              </a:r>
              <a:endParaRPr lang="en-US" sz="2000" dirty="0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636497" y="5413006"/>
            <a:ext cx="1222186" cy="1181715"/>
            <a:chOff x="7225555" y="4815362"/>
            <a:chExt cx="1222186" cy="1181715"/>
          </a:xfrm>
        </p:grpSpPr>
        <p:pic>
          <p:nvPicPr>
            <p:cNvPr id="13" name="Picture 12" descr="User.png"/>
            <p:cNvPicPr>
              <a:picLocks noChangeAspect="1"/>
            </p:cNvPicPr>
            <p:nvPr/>
          </p:nvPicPr>
          <p:blipFill>
            <a:blip r:embed="rId3" cstate="print"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45007" y="4815362"/>
              <a:ext cx="780288" cy="780288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7225555" y="5596967"/>
              <a:ext cx="122218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/>
                <a:t>Carl</a:t>
              </a:r>
              <a:endParaRPr lang="en-US" sz="2000" dirty="0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331693" y="884517"/>
            <a:ext cx="18377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smtClean="0"/>
              <a:t>User</a:t>
            </a:r>
            <a:endParaRPr lang="en-US" sz="2400" b="1" u="sng" dirty="0"/>
          </a:p>
        </p:txBody>
      </p:sp>
      <p:pic>
        <p:nvPicPr>
          <p:cNvPr id="16" name="Picture 15" descr="User.png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079" y="2705663"/>
            <a:ext cx="780288" cy="780288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648449" y="3502210"/>
            <a:ext cx="12221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Eugene</a:t>
            </a:r>
            <a:endParaRPr lang="en-US" sz="2000" dirty="0"/>
          </a:p>
        </p:txBody>
      </p:sp>
      <p:sp>
        <p:nvSpPr>
          <p:cNvPr id="18" name="TextBox 17"/>
          <p:cNvSpPr txBox="1"/>
          <p:nvPr/>
        </p:nvSpPr>
        <p:spPr>
          <a:xfrm>
            <a:off x="2486211" y="887505"/>
            <a:ext cx="18377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/>
              <a:t>I</a:t>
            </a:r>
            <a:r>
              <a:rPr lang="en-US" sz="2400" b="1" u="sng" dirty="0" smtClean="0"/>
              <a:t>dentity</a:t>
            </a:r>
            <a:endParaRPr lang="en-US" sz="2400" b="1" u="sng" dirty="0"/>
          </a:p>
        </p:txBody>
      </p:sp>
      <p:sp>
        <p:nvSpPr>
          <p:cNvPr id="19" name="TextBox 18"/>
          <p:cNvSpPr txBox="1"/>
          <p:nvPr/>
        </p:nvSpPr>
        <p:spPr>
          <a:xfrm>
            <a:off x="2569881" y="1703294"/>
            <a:ext cx="21963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Rick@Joes.com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2569881" y="3080870"/>
            <a:ext cx="2566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Eugene@Joes.com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2569881" y="4380754"/>
            <a:ext cx="2611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Maggie@Joes.com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2569881" y="5680636"/>
            <a:ext cx="21963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Carl@Joes.com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5671670" y="875552"/>
            <a:ext cx="18377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smtClean="0"/>
              <a:t>Account</a:t>
            </a:r>
            <a:endParaRPr lang="en-US" sz="2400" b="1" u="sng" dirty="0"/>
          </a:p>
        </p:txBody>
      </p:sp>
      <p:sp>
        <p:nvSpPr>
          <p:cNvPr id="24" name="TextBox 23"/>
          <p:cNvSpPr txBox="1"/>
          <p:nvPr/>
        </p:nvSpPr>
        <p:spPr>
          <a:xfrm>
            <a:off x="5755340" y="1691341"/>
            <a:ext cx="28657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4"/>
              </a:rPr>
              <a:t>Rick27@SFDC.com</a:t>
            </a:r>
            <a:endParaRPr lang="en-US" dirty="0" smtClean="0"/>
          </a:p>
          <a:p>
            <a:r>
              <a:rPr lang="en-US" dirty="0" err="1" smtClean="0"/>
              <a:t>RickG@WorkDay.com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5755338" y="3068917"/>
            <a:ext cx="31346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5"/>
              </a:rPr>
              <a:t>Eporter@SFDC.com</a:t>
            </a:r>
            <a:endParaRPr lang="en-US" dirty="0" smtClean="0"/>
          </a:p>
          <a:p>
            <a:r>
              <a:rPr lang="en-US" dirty="0" smtClean="0"/>
              <a:t>Eugene21@WorkDay.com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89368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3D16A-954B-4039-B02D-4F77AF210AA0}" type="slidenum">
              <a:rPr lang="en-US" smtClean="0"/>
              <a:pPr/>
              <a:t>35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-10072"/>
            <a:ext cx="9144000" cy="646331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endParaRPr lang="en-US" sz="1400" dirty="0">
              <a:latin typeface="+mj-lt"/>
              <a:cs typeface="Helvetica Neue"/>
            </a:endParaRPr>
          </a:p>
          <a:p>
            <a:pPr>
              <a:lnSpc>
                <a:spcPct val="90000"/>
              </a:lnSpc>
            </a:pPr>
            <a:r>
              <a:rPr lang="en-US" sz="2400" dirty="0" smtClean="0">
                <a:solidFill>
                  <a:schemeClr val="bg1"/>
                </a:solidFill>
                <a:latin typeface="+mj-lt"/>
                <a:cs typeface="Helvetica Neue"/>
              </a:rPr>
              <a:t>Access Administration: Identities and Attributes</a:t>
            </a:r>
            <a:endParaRPr lang="en-US" sz="2400" dirty="0">
              <a:solidFill>
                <a:schemeClr val="bg1"/>
              </a:solidFill>
              <a:latin typeface="+mj-lt"/>
              <a:cs typeface="Helvetica Neue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58586" y="1359650"/>
            <a:ext cx="3735295" cy="271929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/>
              <a:buChar char="•"/>
            </a:pPr>
            <a:r>
              <a:rPr lang="en-US" sz="2400" dirty="0" smtClean="0"/>
              <a:t>Name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 smtClean="0"/>
              <a:t>Employee ID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 smtClean="0"/>
              <a:t>Department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 smtClean="0"/>
              <a:t>E-mail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 smtClean="0"/>
              <a:t>Passwords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 smtClean="0"/>
              <a:t>Certificates</a:t>
            </a:r>
          </a:p>
          <a:p>
            <a:pPr marL="285750" indent="-285750">
              <a:buFont typeface="Arial"/>
              <a:buChar char="•"/>
            </a:pPr>
            <a:endParaRPr lang="en-US" sz="2400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358585" y="881532"/>
            <a:ext cx="36904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Identity Attributes</a:t>
            </a:r>
            <a:endParaRPr lang="en-US" sz="2400" b="1" dirty="0"/>
          </a:p>
        </p:txBody>
      </p:sp>
      <p:sp>
        <p:nvSpPr>
          <p:cNvPr id="9" name="Rectangle 8"/>
          <p:cNvSpPr/>
          <p:nvPr/>
        </p:nvSpPr>
        <p:spPr>
          <a:xfrm>
            <a:off x="4978398" y="1362639"/>
            <a:ext cx="3735295" cy="271929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indent="-285750">
              <a:buFont typeface="Arial"/>
              <a:buChar char="•"/>
            </a:pPr>
            <a:r>
              <a:rPr lang="en-US" sz="2400" dirty="0" smtClean="0"/>
              <a:t>Employee ID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 smtClean="0"/>
              <a:t>System specific info</a:t>
            </a:r>
          </a:p>
          <a:p>
            <a:pPr marL="742950" lvl="1" indent="-285750">
              <a:buFont typeface="Arial"/>
              <a:buChar char="•"/>
            </a:pPr>
            <a:r>
              <a:rPr lang="en-US" sz="2400" dirty="0" smtClean="0"/>
              <a:t>Account limits</a:t>
            </a:r>
          </a:p>
          <a:p>
            <a:pPr marL="742950" lvl="1" indent="-285750">
              <a:buFont typeface="Arial"/>
              <a:buChar char="•"/>
            </a:pPr>
            <a:r>
              <a:rPr lang="en-US" sz="2400" dirty="0" smtClean="0"/>
              <a:t>Preferences</a:t>
            </a:r>
          </a:p>
          <a:p>
            <a:pPr marL="742950" lvl="1" indent="-285750">
              <a:buFont typeface="Arial"/>
              <a:buChar char="•"/>
            </a:pPr>
            <a:r>
              <a:rPr lang="en-US" sz="2400" dirty="0" smtClean="0"/>
              <a:t>Defaults</a:t>
            </a:r>
          </a:p>
          <a:p>
            <a:pPr marL="285750" indent="-285750">
              <a:buFont typeface="Arial"/>
              <a:buChar char="•"/>
            </a:pPr>
            <a:endParaRPr lang="en-US" sz="2400" dirty="0" smtClean="0"/>
          </a:p>
        </p:txBody>
      </p:sp>
      <p:sp>
        <p:nvSpPr>
          <p:cNvPr id="10" name="TextBox 9"/>
          <p:cNvSpPr txBox="1"/>
          <p:nvPr/>
        </p:nvSpPr>
        <p:spPr>
          <a:xfrm>
            <a:off x="4978397" y="884521"/>
            <a:ext cx="36904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Account Attributes</a:t>
            </a:r>
            <a:endParaRPr lang="en-US" sz="2400" b="1" dirty="0"/>
          </a:p>
        </p:txBody>
      </p:sp>
      <p:sp>
        <p:nvSpPr>
          <p:cNvPr id="11" name="Line Callout 1 10"/>
          <p:cNvSpPr/>
          <p:nvPr/>
        </p:nvSpPr>
        <p:spPr>
          <a:xfrm>
            <a:off x="212165" y="5426635"/>
            <a:ext cx="3881717" cy="806823"/>
          </a:xfrm>
          <a:prstGeom prst="borderCallout1">
            <a:avLst>
              <a:gd name="adj1" fmla="val -25694"/>
              <a:gd name="adj2" fmla="val 50898"/>
              <a:gd name="adj3" fmla="val -154168"/>
              <a:gd name="adj4" fmla="val 51087"/>
            </a:avLst>
          </a:prstGeom>
          <a:solidFill>
            <a:srgbClr val="D9D9D9"/>
          </a:solidFill>
          <a:ln w="38100" cmpd="sng">
            <a:headEnd type="none"/>
            <a:tailEnd type="triangle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One collection of these for efficiency – important for centralized security</a:t>
            </a:r>
            <a:endParaRPr lang="en-US" dirty="0"/>
          </a:p>
        </p:txBody>
      </p:sp>
      <p:sp>
        <p:nvSpPr>
          <p:cNvPr id="12" name="Line Callout 1 11"/>
          <p:cNvSpPr/>
          <p:nvPr/>
        </p:nvSpPr>
        <p:spPr>
          <a:xfrm>
            <a:off x="4975412" y="5411694"/>
            <a:ext cx="3977343" cy="806823"/>
          </a:xfrm>
          <a:prstGeom prst="borderCallout1">
            <a:avLst>
              <a:gd name="adj1" fmla="val -14583"/>
              <a:gd name="adj2" fmla="val 49359"/>
              <a:gd name="adj3" fmla="val -148612"/>
              <a:gd name="adj4" fmla="val 48578"/>
            </a:avLst>
          </a:prstGeom>
          <a:solidFill>
            <a:srgbClr val="D9D9D9"/>
          </a:solidFill>
          <a:ln w="38100" cmpd="sng">
            <a:headEnd type="none"/>
            <a:tailEnd type="triangle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You may have one set of these per system – some of these may not be in your control</a:t>
            </a:r>
          </a:p>
        </p:txBody>
      </p:sp>
    </p:spTree>
    <p:extLst>
      <p:ext uri="{BB962C8B-B14F-4D97-AF65-F5344CB8AC3E}">
        <p14:creationId xmlns:p14="http://schemas.microsoft.com/office/powerpoint/2010/main" val="23359385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3D16A-954B-4039-B02D-4F77AF210AA0}" type="slidenum">
              <a:rPr lang="en-US" smtClean="0"/>
              <a:pPr/>
              <a:t>36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-10072"/>
            <a:ext cx="9144000" cy="646331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endParaRPr lang="en-US" sz="1400" dirty="0">
              <a:latin typeface="+mj-lt"/>
              <a:cs typeface="Helvetica Neue"/>
            </a:endParaRPr>
          </a:p>
          <a:p>
            <a:pPr>
              <a:lnSpc>
                <a:spcPct val="90000"/>
              </a:lnSpc>
            </a:pPr>
            <a:r>
              <a:rPr lang="en-US" sz="2400" dirty="0" smtClean="0">
                <a:solidFill>
                  <a:schemeClr val="bg1"/>
                </a:solidFill>
                <a:latin typeface="+mj-lt"/>
                <a:cs typeface="Helvetica Neue"/>
              </a:rPr>
              <a:t>Access Administration: Identities and Attributes</a:t>
            </a:r>
            <a:endParaRPr lang="en-US" sz="2400" dirty="0">
              <a:solidFill>
                <a:schemeClr val="bg1"/>
              </a:solidFill>
              <a:latin typeface="+mj-lt"/>
              <a:cs typeface="Helvetica Neue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58586" y="1359650"/>
            <a:ext cx="3735295" cy="271929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/>
              <a:buChar char="•"/>
            </a:pPr>
            <a:r>
              <a:rPr lang="en-US" sz="2400" dirty="0" smtClean="0"/>
              <a:t>Name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 smtClean="0"/>
              <a:t>Employee ID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 smtClean="0"/>
              <a:t>Department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 smtClean="0"/>
              <a:t>E-mail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 smtClean="0"/>
              <a:t>Passwords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 smtClean="0"/>
              <a:t>Certificates</a:t>
            </a:r>
          </a:p>
          <a:p>
            <a:pPr marL="285750" indent="-285750">
              <a:buFont typeface="Arial"/>
              <a:buChar char="•"/>
            </a:pPr>
            <a:endParaRPr lang="en-US" sz="2400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358585" y="881532"/>
            <a:ext cx="36904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Identity Attributes</a:t>
            </a:r>
            <a:endParaRPr lang="en-US" sz="2400" b="1" dirty="0"/>
          </a:p>
        </p:txBody>
      </p:sp>
      <p:sp>
        <p:nvSpPr>
          <p:cNvPr id="9" name="Rectangle 8"/>
          <p:cNvSpPr/>
          <p:nvPr/>
        </p:nvSpPr>
        <p:spPr>
          <a:xfrm>
            <a:off x="4978398" y="1362639"/>
            <a:ext cx="3735295" cy="271929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indent="-285750">
              <a:buFont typeface="Arial"/>
              <a:buChar char="•"/>
            </a:pPr>
            <a:r>
              <a:rPr lang="en-US" sz="2400" dirty="0" smtClean="0"/>
              <a:t>Employee ID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 smtClean="0"/>
              <a:t>System specific info</a:t>
            </a:r>
          </a:p>
          <a:p>
            <a:pPr marL="742950" lvl="1" indent="-285750">
              <a:buFont typeface="Arial"/>
              <a:buChar char="•"/>
            </a:pPr>
            <a:r>
              <a:rPr lang="en-US" sz="2400" dirty="0" smtClean="0"/>
              <a:t>Account limits</a:t>
            </a:r>
          </a:p>
          <a:p>
            <a:pPr marL="742950" lvl="1" indent="-285750">
              <a:buFont typeface="Arial"/>
              <a:buChar char="•"/>
            </a:pPr>
            <a:r>
              <a:rPr lang="en-US" sz="2400" dirty="0" smtClean="0"/>
              <a:t>Preferences</a:t>
            </a:r>
          </a:p>
          <a:p>
            <a:pPr marL="742950" lvl="1" indent="-285750">
              <a:buFont typeface="Arial"/>
              <a:buChar char="•"/>
            </a:pPr>
            <a:r>
              <a:rPr lang="en-US" sz="2400" dirty="0" smtClean="0"/>
              <a:t>Defaults</a:t>
            </a:r>
          </a:p>
          <a:p>
            <a:pPr marL="285750" indent="-285750">
              <a:buFont typeface="Arial"/>
              <a:buChar char="•"/>
            </a:pPr>
            <a:endParaRPr lang="en-US" sz="2400" dirty="0" smtClean="0"/>
          </a:p>
        </p:txBody>
      </p:sp>
      <p:sp>
        <p:nvSpPr>
          <p:cNvPr id="10" name="TextBox 9"/>
          <p:cNvSpPr txBox="1"/>
          <p:nvPr/>
        </p:nvSpPr>
        <p:spPr>
          <a:xfrm>
            <a:off x="4978397" y="884521"/>
            <a:ext cx="36904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Account Attributes</a:t>
            </a:r>
            <a:endParaRPr lang="en-US" sz="2400" b="1" dirty="0"/>
          </a:p>
        </p:txBody>
      </p:sp>
      <p:sp>
        <p:nvSpPr>
          <p:cNvPr id="11" name="Line Callout 1 10"/>
          <p:cNvSpPr/>
          <p:nvPr/>
        </p:nvSpPr>
        <p:spPr>
          <a:xfrm>
            <a:off x="212165" y="5426635"/>
            <a:ext cx="3881717" cy="806823"/>
          </a:xfrm>
          <a:prstGeom prst="borderCallout1">
            <a:avLst>
              <a:gd name="adj1" fmla="val -25694"/>
              <a:gd name="adj2" fmla="val 50898"/>
              <a:gd name="adj3" fmla="val -154168"/>
              <a:gd name="adj4" fmla="val 51087"/>
            </a:avLst>
          </a:prstGeom>
          <a:solidFill>
            <a:srgbClr val="D9D9D9"/>
          </a:solidFill>
          <a:ln w="38100" cmpd="sng">
            <a:headEnd type="none"/>
            <a:tailEnd type="triangle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One collection of these for efficiency – important for centralized security</a:t>
            </a:r>
            <a:endParaRPr lang="en-US" dirty="0"/>
          </a:p>
        </p:txBody>
      </p:sp>
      <p:sp>
        <p:nvSpPr>
          <p:cNvPr id="12" name="Line Callout 1 11"/>
          <p:cNvSpPr/>
          <p:nvPr/>
        </p:nvSpPr>
        <p:spPr>
          <a:xfrm>
            <a:off x="4975412" y="5411694"/>
            <a:ext cx="3977343" cy="806823"/>
          </a:xfrm>
          <a:prstGeom prst="borderCallout1">
            <a:avLst>
              <a:gd name="adj1" fmla="val -14583"/>
              <a:gd name="adj2" fmla="val 49359"/>
              <a:gd name="adj3" fmla="val -148612"/>
              <a:gd name="adj4" fmla="val 48578"/>
            </a:avLst>
          </a:prstGeom>
          <a:solidFill>
            <a:srgbClr val="D9D9D9"/>
          </a:solidFill>
          <a:ln w="38100" cmpd="sng">
            <a:headEnd type="none"/>
            <a:tailEnd type="triangle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You may have one set of these per system – some of these may not be in your control</a:t>
            </a:r>
          </a:p>
        </p:txBody>
      </p:sp>
      <p:sp>
        <p:nvSpPr>
          <p:cNvPr id="2" name="Snip Same Side Corner Rectangle 1"/>
          <p:cNvSpPr/>
          <p:nvPr/>
        </p:nvSpPr>
        <p:spPr>
          <a:xfrm>
            <a:off x="4377765" y="1464235"/>
            <a:ext cx="2032000" cy="866588"/>
          </a:xfrm>
          <a:prstGeom prst="snip2Same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Sales Force</a:t>
            </a:r>
            <a:endParaRPr lang="en-US" sz="2400" dirty="0"/>
          </a:p>
        </p:txBody>
      </p:sp>
      <p:sp>
        <p:nvSpPr>
          <p:cNvPr id="13" name="Snip Same Side Corner Rectangle 12"/>
          <p:cNvSpPr/>
          <p:nvPr/>
        </p:nvSpPr>
        <p:spPr>
          <a:xfrm>
            <a:off x="6816165" y="3364753"/>
            <a:ext cx="2032000" cy="866588"/>
          </a:xfrm>
          <a:prstGeom prst="snip2Same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/>
              <a:t>WorkDay</a:t>
            </a:r>
            <a:endParaRPr lang="en-US" sz="2400" dirty="0"/>
          </a:p>
        </p:txBody>
      </p:sp>
      <p:sp>
        <p:nvSpPr>
          <p:cNvPr id="14" name="Snip Same Side Corner Rectangle 13"/>
          <p:cNvSpPr/>
          <p:nvPr/>
        </p:nvSpPr>
        <p:spPr>
          <a:xfrm>
            <a:off x="4425576" y="2752165"/>
            <a:ext cx="2032000" cy="866588"/>
          </a:xfrm>
          <a:prstGeom prst="snip2Same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Local Apps</a:t>
            </a:r>
            <a:endParaRPr lang="en-US" sz="2400" dirty="0"/>
          </a:p>
        </p:txBody>
      </p:sp>
      <p:sp>
        <p:nvSpPr>
          <p:cNvPr id="15" name="Snip Same Side Corner Rectangle 14"/>
          <p:cNvSpPr/>
          <p:nvPr/>
        </p:nvSpPr>
        <p:spPr>
          <a:xfrm>
            <a:off x="6905812" y="1855695"/>
            <a:ext cx="2032000" cy="866588"/>
          </a:xfrm>
          <a:prstGeom prst="snip2Same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Other Directories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0209497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3D16A-954B-4039-B02D-4F77AF210AA0}" type="slidenum">
              <a:rPr lang="en-US" smtClean="0"/>
              <a:pPr/>
              <a:t>37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-10072"/>
            <a:ext cx="9144000" cy="646331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endParaRPr lang="en-US" sz="1400" dirty="0">
              <a:latin typeface="+mj-lt"/>
              <a:cs typeface="Helvetica Neue"/>
            </a:endParaRPr>
          </a:p>
          <a:p>
            <a:pPr>
              <a:lnSpc>
                <a:spcPct val="90000"/>
              </a:lnSpc>
            </a:pPr>
            <a:r>
              <a:rPr lang="en-US" sz="2400" dirty="0" smtClean="0">
                <a:solidFill>
                  <a:schemeClr val="bg1"/>
                </a:solidFill>
                <a:latin typeface="+mj-lt"/>
                <a:cs typeface="Helvetica Neue"/>
              </a:rPr>
              <a:t>Access Administration: Directories</a:t>
            </a:r>
            <a:endParaRPr lang="en-US" sz="2400" dirty="0">
              <a:solidFill>
                <a:schemeClr val="bg1"/>
              </a:solidFill>
              <a:latin typeface="+mj-lt"/>
              <a:cs typeface="Helvetica Neue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58586" y="2136582"/>
            <a:ext cx="4273179" cy="318246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indent="-285750">
              <a:buFont typeface="Arial"/>
              <a:buChar char="•"/>
            </a:pPr>
            <a:r>
              <a:rPr lang="en-US" sz="2400" dirty="0" smtClean="0"/>
              <a:t>Hierarchical 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 smtClean="0"/>
              <a:t>Very fast reads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 smtClean="0"/>
              <a:t>Standard layout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 smtClean="0"/>
              <a:t>Standard Protocol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 smtClean="0"/>
              <a:t>Can be used for identities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 smtClean="0"/>
              <a:t>Can be used for entitlements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 smtClean="0"/>
              <a:t>Can be SQL-based</a:t>
            </a:r>
          </a:p>
          <a:p>
            <a:pPr marL="285750" indent="-285750">
              <a:buFont typeface="Arial"/>
              <a:buChar char="•"/>
            </a:pPr>
            <a:endParaRPr lang="en-US" sz="2400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358585" y="1658464"/>
            <a:ext cx="42432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LDAP</a:t>
            </a:r>
            <a:endParaRPr lang="en-US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588002" y="2572863"/>
            <a:ext cx="2943412" cy="2246769"/>
          </a:xfrm>
          <a:prstGeom prst="rect">
            <a:avLst/>
          </a:prstGeom>
          <a:solidFill>
            <a:srgbClr val="D9D9D9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Example Systems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 err="1" smtClean="0"/>
              <a:t>OpenLDAP</a:t>
            </a:r>
            <a:endParaRPr lang="en-US" sz="2000" dirty="0" smtClean="0"/>
          </a:p>
          <a:p>
            <a:pPr marL="342900" indent="-342900">
              <a:buFont typeface="Arial"/>
              <a:buChar char="•"/>
            </a:pPr>
            <a:r>
              <a:rPr lang="en-US" sz="2000" dirty="0" smtClean="0"/>
              <a:t>Active Directory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 err="1" smtClean="0"/>
              <a:t>OpenDJ</a:t>
            </a:r>
            <a:endParaRPr lang="en-US" sz="2000" dirty="0" smtClean="0"/>
          </a:p>
          <a:p>
            <a:pPr marL="342900" indent="-342900">
              <a:buFont typeface="Arial"/>
              <a:buChar char="•"/>
            </a:pPr>
            <a:r>
              <a:rPr lang="en-US" sz="2000" dirty="0" err="1" smtClean="0"/>
              <a:t>RadiantOne</a:t>
            </a:r>
            <a:endParaRPr lang="en-US" sz="2000" dirty="0" smtClean="0"/>
          </a:p>
          <a:p>
            <a:pPr marL="342900" indent="-342900">
              <a:buFont typeface="Arial"/>
              <a:buChar char="•"/>
            </a:pPr>
            <a:r>
              <a:rPr lang="en-US" sz="2000" dirty="0" smtClean="0"/>
              <a:t>IBM Directory</a:t>
            </a:r>
          </a:p>
          <a:p>
            <a:pPr algn="ctr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7921343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3D16A-954B-4039-B02D-4F77AF210AA0}" type="slidenum">
              <a:rPr lang="en-US" smtClean="0"/>
              <a:pPr/>
              <a:t>38</a:t>
            </a:fld>
            <a:endParaRPr lang="en-US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558908450"/>
              </p:ext>
            </p:extLst>
          </p:nvPr>
        </p:nvGraphicFramePr>
        <p:xfrm>
          <a:off x="-1195291" y="963704"/>
          <a:ext cx="6096000" cy="54161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0" y="-10072"/>
            <a:ext cx="9144000" cy="646331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endParaRPr lang="en-US" sz="1400" dirty="0">
              <a:latin typeface="+mj-lt"/>
              <a:cs typeface="Helvetica Neue"/>
            </a:endParaRPr>
          </a:p>
          <a:p>
            <a:pPr>
              <a:lnSpc>
                <a:spcPct val="90000"/>
              </a:lnSpc>
            </a:pPr>
            <a:r>
              <a:rPr lang="en-US" sz="2400" dirty="0" smtClean="0">
                <a:solidFill>
                  <a:schemeClr val="bg1"/>
                </a:solidFill>
                <a:latin typeface="+mj-lt"/>
                <a:cs typeface="Helvetica Neue"/>
              </a:rPr>
              <a:t>Access Management: Directory Contents</a:t>
            </a:r>
            <a:endParaRPr lang="en-US" sz="2400" dirty="0">
              <a:solidFill>
                <a:schemeClr val="bg1"/>
              </a:solidFill>
              <a:latin typeface="+mj-lt"/>
              <a:cs typeface="Helvetica Neue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630709" y="1942341"/>
            <a:ext cx="5513291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d</a:t>
            </a:r>
            <a:r>
              <a:rPr lang="en-US" sz="2000" dirty="0" smtClean="0"/>
              <a:t>c=</a:t>
            </a:r>
            <a:r>
              <a:rPr lang="en-US" sz="2000" dirty="0" err="1" smtClean="0"/>
              <a:t>joes,dc</a:t>
            </a:r>
            <a:r>
              <a:rPr lang="en-US" sz="2000" dirty="0" smtClean="0"/>
              <a:t>=com</a:t>
            </a:r>
          </a:p>
          <a:p>
            <a:endParaRPr lang="en-US" sz="2000" dirty="0" smtClean="0"/>
          </a:p>
          <a:p>
            <a:r>
              <a:rPr lang="en-US" sz="2000" dirty="0" smtClean="0"/>
              <a:t>dc=</a:t>
            </a:r>
            <a:r>
              <a:rPr lang="en-US" sz="2000" dirty="0" err="1" smtClean="0"/>
              <a:t>Carl,ou</a:t>
            </a:r>
            <a:r>
              <a:rPr lang="en-US" sz="2000" dirty="0"/>
              <a:t>=</a:t>
            </a:r>
            <a:r>
              <a:rPr lang="en-US" sz="2000" dirty="0" err="1"/>
              <a:t>people,dc</a:t>
            </a:r>
            <a:r>
              <a:rPr lang="en-US" sz="2000" dirty="0"/>
              <a:t>=</a:t>
            </a:r>
            <a:r>
              <a:rPr lang="en-US" sz="2000" dirty="0" err="1"/>
              <a:t>joes,dc</a:t>
            </a:r>
            <a:r>
              <a:rPr lang="en-US" sz="2000" dirty="0"/>
              <a:t>=com</a:t>
            </a:r>
            <a:endParaRPr lang="en-US" sz="2000" dirty="0" smtClean="0"/>
          </a:p>
          <a:p>
            <a:r>
              <a:rPr lang="en-US" sz="2000" dirty="0"/>
              <a:t>d</a:t>
            </a:r>
            <a:r>
              <a:rPr lang="en-US" sz="2000" dirty="0" smtClean="0"/>
              <a:t>c=</a:t>
            </a:r>
            <a:r>
              <a:rPr lang="en-US" sz="2000" dirty="0" err="1" smtClean="0"/>
              <a:t>Maggie,</a:t>
            </a:r>
            <a:r>
              <a:rPr lang="en-US" sz="2000" dirty="0" err="1"/>
              <a:t>ou</a:t>
            </a:r>
            <a:r>
              <a:rPr lang="en-US" sz="2000" dirty="0"/>
              <a:t>=</a:t>
            </a:r>
            <a:r>
              <a:rPr lang="en-US" sz="2000" dirty="0" err="1"/>
              <a:t>people,dc</a:t>
            </a:r>
            <a:r>
              <a:rPr lang="en-US" sz="2000" dirty="0"/>
              <a:t>=</a:t>
            </a:r>
            <a:r>
              <a:rPr lang="en-US" sz="2000" dirty="0" err="1"/>
              <a:t>joes,dc</a:t>
            </a:r>
            <a:r>
              <a:rPr lang="en-US" sz="2000" dirty="0"/>
              <a:t>=</a:t>
            </a:r>
            <a:r>
              <a:rPr lang="en-US" sz="2000" dirty="0" smtClean="0"/>
              <a:t>com</a:t>
            </a:r>
          </a:p>
          <a:p>
            <a:r>
              <a:rPr lang="en-US" sz="2000" dirty="0" smtClean="0"/>
              <a:t>dc=</a:t>
            </a:r>
            <a:r>
              <a:rPr lang="en-US" sz="2000" dirty="0" err="1" smtClean="0"/>
              <a:t>Rick,ou</a:t>
            </a:r>
            <a:r>
              <a:rPr lang="en-US" sz="2000" dirty="0" smtClean="0"/>
              <a:t>=</a:t>
            </a:r>
            <a:r>
              <a:rPr lang="en-US" sz="2000" dirty="0" err="1" smtClean="0"/>
              <a:t>people,dc</a:t>
            </a:r>
            <a:r>
              <a:rPr lang="en-US" sz="2000" dirty="0" smtClean="0"/>
              <a:t>=</a:t>
            </a:r>
            <a:r>
              <a:rPr lang="en-US" sz="2000" dirty="0" err="1" smtClean="0"/>
              <a:t>joes,dc</a:t>
            </a:r>
            <a:r>
              <a:rPr lang="en-US" sz="2000" dirty="0" smtClean="0"/>
              <a:t>=com</a:t>
            </a:r>
          </a:p>
          <a:p>
            <a:r>
              <a:rPr lang="en-US" sz="2000" dirty="0" smtClean="0"/>
              <a:t>dc=</a:t>
            </a:r>
            <a:r>
              <a:rPr lang="en-US" sz="2000" dirty="0" err="1" smtClean="0"/>
              <a:t>Eugene,ou</a:t>
            </a:r>
            <a:r>
              <a:rPr lang="en-US" sz="2000" dirty="0" smtClean="0"/>
              <a:t>=</a:t>
            </a:r>
            <a:r>
              <a:rPr lang="en-US" sz="2000" dirty="0" err="1" smtClean="0"/>
              <a:t>people,dc</a:t>
            </a:r>
            <a:r>
              <a:rPr lang="en-US" sz="2000" dirty="0" smtClean="0"/>
              <a:t>=</a:t>
            </a:r>
            <a:r>
              <a:rPr lang="en-US" sz="2000" dirty="0" err="1" smtClean="0"/>
              <a:t>joes,dc</a:t>
            </a:r>
            <a:r>
              <a:rPr lang="en-US" sz="2000" dirty="0" smtClean="0"/>
              <a:t>=com</a:t>
            </a:r>
          </a:p>
          <a:p>
            <a:endParaRPr lang="en-US" sz="2000" dirty="0"/>
          </a:p>
          <a:p>
            <a:r>
              <a:rPr lang="en-US" sz="2000" dirty="0" err="1" smtClean="0"/>
              <a:t>cn</a:t>
            </a:r>
            <a:r>
              <a:rPr lang="en-US" sz="2000" dirty="0" smtClean="0"/>
              <a:t>=</a:t>
            </a:r>
            <a:r>
              <a:rPr lang="en-US" sz="2000" dirty="0" err="1"/>
              <a:t>g</a:t>
            </a:r>
            <a:r>
              <a:rPr lang="en-US" sz="2000" dirty="0" err="1" smtClean="0"/>
              <a:t>roups,dc</a:t>
            </a:r>
            <a:r>
              <a:rPr lang="en-US" sz="2000" dirty="0" smtClean="0"/>
              <a:t>=</a:t>
            </a:r>
            <a:r>
              <a:rPr lang="en-US" sz="2000" dirty="0" err="1" smtClean="0"/>
              <a:t>joes,dc.com</a:t>
            </a:r>
            <a:endParaRPr lang="en-US" sz="2000" dirty="0" smtClean="0"/>
          </a:p>
          <a:p>
            <a:r>
              <a:rPr lang="en-US" sz="2000" dirty="0" err="1"/>
              <a:t>ou</a:t>
            </a:r>
            <a:r>
              <a:rPr lang="en-US" sz="2000" dirty="0"/>
              <a:t>=</a:t>
            </a:r>
            <a:r>
              <a:rPr lang="en-US" sz="2000" dirty="0" err="1"/>
              <a:t>managers,cn</a:t>
            </a:r>
            <a:r>
              <a:rPr lang="en-US" sz="2000" dirty="0"/>
              <a:t>=</a:t>
            </a:r>
            <a:r>
              <a:rPr lang="en-US" sz="2000" dirty="0" err="1"/>
              <a:t>groups,dc</a:t>
            </a:r>
            <a:r>
              <a:rPr lang="en-US" sz="2000" dirty="0"/>
              <a:t>=</a:t>
            </a:r>
            <a:r>
              <a:rPr lang="en-US" sz="2000" dirty="0" err="1"/>
              <a:t>joes,dc.com</a:t>
            </a:r>
            <a:endParaRPr lang="en-US" sz="2000" dirty="0"/>
          </a:p>
          <a:p>
            <a:r>
              <a:rPr lang="en-US" sz="2000" dirty="0" err="1"/>
              <a:t>o</a:t>
            </a:r>
            <a:r>
              <a:rPr lang="en-US" sz="2000" dirty="0" err="1" smtClean="0"/>
              <a:t>u</a:t>
            </a:r>
            <a:r>
              <a:rPr lang="en-US" sz="2000" dirty="0" smtClean="0"/>
              <a:t>=</a:t>
            </a:r>
            <a:r>
              <a:rPr lang="en-US" sz="2000" dirty="0" err="1" smtClean="0"/>
              <a:t>crew,</a:t>
            </a:r>
            <a:r>
              <a:rPr lang="en-US" sz="2000" dirty="0" err="1"/>
              <a:t>cn</a:t>
            </a:r>
            <a:r>
              <a:rPr lang="en-US" sz="2000" dirty="0"/>
              <a:t>=</a:t>
            </a:r>
            <a:r>
              <a:rPr lang="en-US" sz="2000" dirty="0" err="1"/>
              <a:t>groups,dc</a:t>
            </a:r>
            <a:r>
              <a:rPr lang="en-US" sz="2000" dirty="0"/>
              <a:t>=</a:t>
            </a:r>
            <a:r>
              <a:rPr lang="en-US" sz="2000" dirty="0" err="1"/>
              <a:t>joes,dc.com</a:t>
            </a:r>
            <a:endParaRPr lang="en-US" sz="2000" dirty="0"/>
          </a:p>
          <a:p>
            <a:endParaRPr lang="en-US" sz="2000" dirty="0"/>
          </a:p>
        </p:txBody>
      </p:sp>
      <p:sp>
        <p:nvSpPr>
          <p:cNvPr id="16" name="TextBox 15"/>
          <p:cNvSpPr txBox="1"/>
          <p:nvPr/>
        </p:nvSpPr>
        <p:spPr>
          <a:xfrm>
            <a:off x="2181413" y="5710514"/>
            <a:ext cx="6006351" cy="707886"/>
          </a:xfrm>
          <a:prstGeom prst="rect">
            <a:avLst/>
          </a:prstGeom>
          <a:solidFill>
            <a:srgbClr val="D9D9D9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LDAP directories can house both identities and entitlement information</a:t>
            </a:r>
          </a:p>
        </p:txBody>
      </p:sp>
    </p:spTree>
    <p:extLst>
      <p:ext uri="{BB962C8B-B14F-4D97-AF65-F5344CB8AC3E}">
        <p14:creationId xmlns:p14="http://schemas.microsoft.com/office/powerpoint/2010/main" val="37721142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3D16A-954B-4039-B02D-4F77AF210AA0}" type="slidenum">
              <a:rPr lang="en-US" smtClean="0"/>
              <a:pPr/>
              <a:t>39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-10072"/>
            <a:ext cx="9144000" cy="646331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endParaRPr lang="en-US" sz="1400" dirty="0">
              <a:latin typeface="+mj-lt"/>
              <a:cs typeface="Helvetica Neue"/>
            </a:endParaRPr>
          </a:p>
          <a:p>
            <a:pPr>
              <a:lnSpc>
                <a:spcPct val="90000"/>
              </a:lnSpc>
            </a:pPr>
            <a:r>
              <a:rPr lang="en-US" sz="2400" dirty="0" smtClean="0">
                <a:solidFill>
                  <a:schemeClr val="bg1"/>
                </a:solidFill>
                <a:latin typeface="+mj-lt"/>
                <a:cs typeface="Helvetica Neue"/>
              </a:rPr>
              <a:t>Access Management: Provisioning</a:t>
            </a:r>
            <a:endParaRPr lang="en-US" sz="2400" dirty="0">
              <a:solidFill>
                <a:schemeClr val="bg1"/>
              </a:solidFill>
              <a:latin typeface="+mj-lt"/>
              <a:cs typeface="Helvetica Neue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8235" y="884513"/>
            <a:ext cx="8217647" cy="1569660"/>
          </a:xfrm>
          <a:prstGeom prst="rect">
            <a:avLst/>
          </a:prstGeom>
          <a:solidFill>
            <a:srgbClr val="D9D9D9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Provisioning</a:t>
            </a:r>
            <a:r>
              <a:rPr lang="en-US" sz="2400" dirty="0" smtClean="0"/>
              <a:t> is the act of creating all the necessary logical and physical items necessary to for a new identity or modifying an existing identity to make it functional in the environment</a:t>
            </a:r>
          </a:p>
        </p:txBody>
      </p:sp>
      <p:sp>
        <p:nvSpPr>
          <p:cNvPr id="7" name="Snip Same Side Corner Rectangle 6"/>
          <p:cNvSpPr/>
          <p:nvPr/>
        </p:nvSpPr>
        <p:spPr>
          <a:xfrm>
            <a:off x="224119" y="2734236"/>
            <a:ext cx="1658471" cy="821764"/>
          </a:xfrm>
          <a:prstGeom prst="snip2Same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Phone</a:t>
            </a:r>
            <a:endParaRPr lang="en-US" dirty="0"/>
          </a:p>
        </p:txBody>
      </p:sp>
      <p:sp>
        <p:nvSpPr>
          <p:cNvPr id="8" name="Snip Same Side Corner Rectangle 7"/>
          <p:cNvSpPr/>
          <p:nvPr/>
        </p:nvSpPr>
        <p:spPr>
          <a:xfrm>
            <a:off x="3962399" y="3110754"/>
            <a:ext cx="1658471" cy="821764"/>
          </a:xfrm>
          <a:prstGeom prst="snip2Same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E-Mail</a:t>
            </a:r>
            <a:endParaRPr lang="en-US" dirty="0"/>
          </a:p>
        </p:txBody>
      </p:sp>
      <p:sp>
        <p:nvSpPr>
          <p:cNvPr id="9" name="Snip Same Side Corner Rectangle 8"/>
          <p:cNvSpPr/>
          <p:nvPr/>
        </p:nvSpPr>
        <p:spPr>
          <a:xfrm>
            <a:off x="5907740" y="3293035"/>
            <a:ext cx="1658471" cy="821764"/>
          </a:xfrm>
          <a:prstGeom prst="snip2Same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Cloud Accounts</a:t>
            </a:r>
            <a:endParaRPr lang="en-US" dirty="0"/>
          </a:p>
        </p:txBody>
      </p:sp>
      <p:sp>
        <p:nvSpPr>
          <p:cNvPr id="10" name="Snip Same Side Corner Rectangle 9"/>
          <p:cNvSpPr/>
          <p:nvPr/>
        </p:nvSpPr>
        <p:spPr>
          <a:xfrm>
            <a:off x="1694330" y="5833035"/>
            <a:ext cx="1658471" cy="821764"/>
          </a:xfrm>
          <a:prstGeom prst="snip2Same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Mercedes S-600</a:t>
            </a:r>
            <a:endParaRPr lang="en-US" dirty="0"/>
          </a:p>
        </p:txBody>
      </p:sp>
      <p:sp>
        <p:nvSpPr>
          <p:cNvPr id="11" name="Snip Same Side Corner Rectangle 10"/>
          <p:cNvSpPr/>
          <p:nvPr/>
        </p:nvSpPr>
        <p:spPr>
          <a:xfrm>
            <a:off x="2040965" y="2952377"/>
            <a:ext cx="1658471" cy="821764"/>
          </a:xfrm>
          <a:prstGeom prst="snip2Same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Role</a:t>
            </a:r>
            <a:endParaRPr lang="en-US" dirty="0"/>
          </a:p>
        </p:txBody>
      </p:sp>
      <p:sp>
        <p:nvSpPr>
          <p:cNvPr id="12" name="Snip Same Side Corner Rectangle 11"/>
          <p:cNvSpPr/>
          <p:nvPr/>
        </p:nvSpPr>
        <p:spPr>
          <a:xfrm>
            <a:off x="262963" y="4790141"/>
            <a:ext cx="1658471" cy="821764"/>
          </a:xfrm>
          <a:prstGeom prst="snip2Same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Office Space</a:t>
            </a:r>
            <a:endParaRPr lang="en-US" dirty="0"/>
          </a:p>
        </p:txBody>
      </p:sp>
      <p:sp>
        <p:nvSpPr>
          <p:cNvPr id="13" name="Snip Same Side Corner Rectangle 12"/>
          <p:cNvSpPr/>
          <p:nvPr/>
        </p:nvSpPr>
        <p:spPr>
          <a:xfrm>
            <a:off x="5280212" y="5250330"/>
            <a:ext cx="1658471" cy="821764"/>
          </a:xfrm>
          <a:prstGeom prst="snip2Same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Network Access</a:t>
            </a:r>
            <a:endParaRPr lang="en-US" dirty="0"/>
          </a:p>
        </p:txBody>
      </p:sp>
      <p:sp>
        <p:nvSpPr>
          <p:cNvPr id="14" name="Snip Same Side Corner Rectangle 13"/>
          <p:cNvSpPr/>
          <p:nvPr/>
        </p:nvSpPr>
        <p:spPr>
          <a:xfrm>
            <a:off x="6609976" y="4309036"/>
            <a:ext cx="1658471" cy="821764"/>
          </a:xfrm>
          <a:prstGeom prst="snip2Same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Key Card</a:t>
            </a:r>
            <a:endParaRPr lang="en-US" dirty="0"/>
          </a:p>
        </p:txBody>
      </p:sp>
      <p:sp>
        <p:nvSpPr>
          <p:cNvPr id="15" name="Snip Same Side Corner Rectangle 14"/>
          <p:cNvSpPr/>
          <p:nvPr/>
        </p:nvSpPr>
        <p:spPr>
          <a:xfrm>
            <a:off x="3487271" y="5519270"/>
            <a:ext cx="1658471" cy="821764"/>
          </a:xfrm>
          <a:prstGeom prst="snip2Same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Local Accounts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2061883" y="4049057"/>
            <a:ext cx="400423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How many </a:t>
            </a:r>
            <a:r>
              <a:rPr lang="en-US" sz="2800" b="1" dirty="0" smtClean="0"/>
              <a:t>mistakes</a:t>
            </a:r>
            <a:r>
              <a:rPr lang="en-US" sz="2800" dirty="0" smtClean="0"/>
              <a:t> could be made if this is all </a:t>
            </a:r>
            <a:r>
              <a:rPr lang="en-US" sz="2800" b="1" dirty="0" smtClean="0"/>
              <a:t>manual</a:t>
            </a:r>
            <a:r>
              <a:rPr lang="en-US" sz="2800" dirty="0" smtClean="0"/>
              <a:t>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5869182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3D16A-954B-4039-B02D-4F77AF210AA0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4" name="Picture 3" descr="badpot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00" y="0"/>
            <a:ext cx="880642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51513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3D16A-954B-4039-B02D-4F77AF210AA0}" type="slidenum">
              <a:rPr lang="en-US" smtClean="0"/>
              <a:pPr/>
              <a:t>40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-10072"/>
            <a:ext cx="9144000" cy="646331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endParaRPr lang="en-US" sz="1400" dirty="0">
              <a:latin typeface="+mj-lt"/>
              <a:cs typeface="Helvetica Neue"/>
            </a:endParaRPr>
          </a:p>
          <a:p>
            <a:pPr>
              <a:lnSpc>
                <a:spcPct val="90000"/>
              </a:lnSpc>
            </a:pPr>
            <a:r>
              <a:rPr lang="en-US" sz="2400" dirty="0" smtClean="0">
                <a:solidFill>
                  <a:schemeClr val="bg1"/>
                </a:solidFill>
                <a:latin typeface="+mj-lt"/>
                <a:cs typeface="Helvetica Neue"/>
              </a:rPr>
              <a:t>Access Management: Workflows</a:t>
            </a:r>
            <a:endParaRPr lang="en-US" sz="2400" dirty="0">
              <a:solidFill>
                <a:schemeClr val="bg1"/>
              </a:solidFill>
              <a:latin typeface="+mj-lt"/>
              <a:cs typeface="Helvetica Neue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18353" y="1434353"/>
            <a:ext cx="3556000" cy="3331882"/>
          </a:xfrm>
          <a:prstGeom prst="rect">
            <a:avLst/>
          </a:prstGeom>
          <a:solidFill>
            <a:schemeClr val="bg1">
              <a:lumMod val="75000"/>
            </a:schemeClr>
          </a:solidFill>
          <a:ln w="38100" cmpd="sng">
            <a:solidFill>
              <a:schemeClr val="tx1"/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2400" b="1" dirty="0" smtClean="0">
                <a:solidFill>
                  <a:schemeClr val="tx1"/>
                </a:solidFill>
              </a:rPr>
              <a:t>Big Burrito</a:t>
            </a:r>
          </a:p>
          <a:p>
            <a:endParaRPr lang="en-US" sz="2400" b="1" dirty="0">
              <a:solidFill>
                <a:schemeClr val="tx1"/>
              </a:solidFill>
            </a:endParaRPr>
          </a:p>
          <a:p>
            <a:r>
              <a:rPr lang="en-US" sz="2400" b="1" dirty="0" smtClean="0">
                <a:solidFill>
                  <a:schemeClr val="tx1"/>
                </a:solidFill>
              </a:rPr>
              <a:t>Small Burrito</a:t>
            </a:r>
          </a:p>
          <a:p>
            <a:endParaRPr lang="en-US" sz="2400" b="1" dirty="0">
              <a:solidFill>
                <a:schemeClr val="tx1"/>
              </a:solidFill>
            </a:endParaRPr>
          </a:p>
          <a:p>
            <a:r>
              <a:rPr lang="en-US" sz="2400" b="1" dirty="0" smtClean="0">
                <a:solidFill>
                  <a:schemeClr val="tx1"/>
                </a:solidFill>
              </a:rPr>
              <a:t>The Vegan</a:t>
            </a:r>
          </a:p>
          <a:p>
            <a:endParaRPr lang="en-US" sz="2400" b="1" dirty="0">
              <a:solidFill>
                <a:schemeClr val="tx1"/>
              </a:solidFill>
            </a:endParaRPr>
          </a:p>
          <a:p>
            <a:r>
              <a:rPr lang="en-US" sz="2400" b="1" dirty="0" smtClean="0">
                <a:solidFill>
                  <a:schemeClr val="tx1"/>
                </a:solidFill>
              </a:rPr>
              <a:t>The Glenn</a:t>
            </a:r>
          </a:p>
          <a:p>
            <a:endParaRPr lang="en-US" sz="2400" b="1" dirty="0"/>
          </a:p>
          <a:p>
            <a:endParaRPr lang="en-US" sz="2400" b="1" dirty="0" smtClean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418353" y="866590"/>
            <a:ext cx="35560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0000"/>
                </a:solidFill>
                <a:latin typeface="Hobo Std"/>
                <a:cs typeface="Hobo Std"/>
              </a:rPr>
              <a:t>Joe’s Menu</a:t>
            </a:r>
            <a:endParaRPr lang="en-US" sz="3200" dirty="0">
              <a:solidFill>
                <a:srgbClr val="FF0000"/>
              </a:solidFill>
              <a:latin typeface="Hobo Std"/>
              <a:cs typeface="Hobo Std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841993" y="1479176"/>
            <a:ext cx="325717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400" dirty="0" smtClean="0"/>
              <a:t>New Hire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 smtClean="0"/>
              <a:t>Add Crew Role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 smtClean="0"/>
              <a:t>Add Manager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 smtClean="0"/>
              <a:t>Transfer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 smtClean="0"/>
              <a:t>Terminate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5827052" y="1030944"/>
            <a:ext cx="27342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Service Menu</a:t>
            </a:r>
            <a:endParaRPr lang="en-US" sz="2400" b="1" dirty="0"/>
          </a:p>
        </p:txBody>
      </p:sp>
      <p:sp>
        <p:nvSpPr>
          <p:cNvPr id="9" name="Left-Right Arrow 8"/>
          <p:cNvSpPr/>
          <p:nvPr/>
        </p:nvSpPr>
        <p:spPr>
          <a:xfrm>
            <a:off x="4228353" y="1867648"/>
            <a:ext cx="1389530" cy="836706"/>
          </a:xfrm>
          <a:prstGeom prst="leftRightArrow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2563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3D16A-954B-4039-B02D-4F77AF210AA0}" type="slidenum">
              <a:rPr lang="en-US" smtClean="0"/>
              <a:pPr/>
              <a:t>41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-10072"/>
            <a:ext cx="9144000" cy="646331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endParaRPr lang="en-US" sz="1400" dirty="0">
              <a:latin typeface="+mj-lt"/>
              <a:cs typeface="Helvetica Neue"/>
            </a:endParaRPr>
          </a:p>
          <a:p>
            <a:pPr>
              <a:lnSpc>
                <a:spcPct val="90000"/>
              </a:lnSpc>
            </a:pPr>
            <a:r>
              <a:rPr lang="en-US" sz="2400" dirty="0" smtClean="0">
                <a:solidFill>
                  <a:schemeClr val="bg1"/>
                </a:solidFill>
                <a:latin typeface="+mj-lt"/>
                <a:cs typeface="Helvetica Neue"/>
              </a:rPr>
              <a:t>Access Management: Provisioning Workflows</a:t>
            </a:r>
            <a:endParaRPr lang="en-US" sz="2400" dirty="0">
              <a:solidFill>
                <a:schemeClr val="bg1"/>
              </a:solidFill>
              <a:latin typeface="+mj-lt"/>
              <a:cs typeface="Helvetica Neue"/>
            </a:endParaRPr>
          </a:p>
        </p:txBody>
      </p:sp>
      <p:pic>
        <p:nvPicPr>
          <p:cNvPr id="7" name="Picture 6" descr="WorkFlowExample (1)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787400"/>
            <a:ext cx="8826500" cy="52705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196364" y="3573925"/>
            <a:ext cx="6006351" cy="1938992"/>
          </a:xfrm>
          <a:prstGeom prst="rect">
            <a:avLst/>
          </a:prstGeom>
          <a:solidFill>
            <a:srgbClr val="D9D9D9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000" dirty="0" smtClean="0"/>
              <a:t>Each set of steps can be automated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 smtClean="0"/>
              <a:t>Workflows can be audited and controlled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 smtClean="0"/>
              <a:t>Reduces mistakes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 smtClean="0"/>
              <a:t>Better than a checklist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/>
              <a:t>Many systems use standards such as </a:t>
            </a:r>
            <a:r>
              <a:rPr lang="en-US" sz="2000" dirty="0" smtClean="0"/>
              <a:t>BPMN</a:t>
            </a:r>
            <a:br>
              <a:rPr lang="en-US" sz="2000" dirty="0" smtClean="0"/>
            </a:br>
            <a:r>
              <a:rPr lang="en-US" sz="2000" dirty="0" smtClean="0"/>
              <a:t>(Business Process Model and Notation</a:t>
            </a:r>
          </a:p>
        </p:txBody>
      </p:sp>
    </p:spTree>
    <p:extLst>
      <p:ext uri="{BB962C8B-B14F-4D97-AF65-F5344CB8AC3E}">
        <p14:creationId xmlns:p14="http://schemas.microsoft.com/office/powerpoint/2010/main" val="32354923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ounded Rectangle 46"/>
          <p:cNvSpPr/>
          <p:nvPr/>
        </p:nvSpPr>
        <p:spPr>
          <a:xfrm>
            <a:off x="1299882" y="762000"/>
            <a:ext cx="4885765" cy="1494118"/>
          </a:xfrm>
          <a:prstGeom prst="roundRect">
            <a:avLst/>
          </a:prstGeom>
          <a:solidFill>
            <a:schemeClr val="accent1">
              <a:alpha val="8000"/>
            </a:schemeClr>
          </a:solidFill>
          <a:ln>
            <a:solidFill>
              <a:schemeClr val="accent1">
                <a:shade val="95000"/>
                <a:satMod val="10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Picture 29" descr="User.png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7385" y="3897967"/>
            <a:ext cx="780288" cy="780288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3D16A-954B-4039-B02D-4F77AF210AA0}" type="slidenum">
              <a:rPr lang="en-US" smtClean="0"/>
              <a:pPr/>
              <a:t>42</a:t>
            </a:fld>
            <a:endParaRPr lang="en-US" dirty="0"/>
          </a:p>
        </p:txBody>
      </p:sp>
      <p:pic>
        <p:nvPicPr>
          <p:cNvPr id="8" name="Picture 7" descr="Continous Cycle Circle.png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973488">
            <a:off x="3042674" y="3808958"/>
            <a:ext cx="1199659" cy="1199659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89646" y="3838204"/>
            <a:ext cx="1210235" cy="1350242"/>
            <a:chOff x="104589" y="2672797"/>
            <a:chExt cx="1210235" cy="1350242"/>
          </a:xfrm>
        </p:grpSpPr>
        <p:pic>
          <p:nvPicPr>
            <p:cNvPr id="5" name="Picture 4" descr="User.png"/>
            <p:cNvPicPr>
              <a:picLocks noChangeAspect="1"/>
            </p:cNvPicPr>
            <p:nvPr/>
          </p:nvPicPr>
          <p:blipFill>
            <a:blip r:embed="rId3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7269" y="2672797"/>
              <a:ext cx="780288" cy="780288"/>
            </a:xfrm>
            <a:prstGeom prst="rect">
              <a:avLst/>
            </a:prstGeom>
          </p:spPr>
        </p:pic>
        <p:sp>
          <p:nvSpPr>
            <p:cNvPr id="2" name="TextBox 1"/>
            <p:cNvSpPr txBox="1"/>
            <p:nvPr/>
          </p:nvSpPr>
          <p:spPr>
            <a:xfrm>
              <a:off x="104589" y="3376708"/>
              <a:ext cx="121023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Person or System</a:t>
              </a:r>
              <a:endParaRPr lang="en-US" dirty="0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1449294" y="3899642"/>
            <a:ext cx="1374588" cy="1333627"/>
            <a:chOff x="2076824" y="2734235"/>
            <a:chExt cx="1374588" cy="1333627"/>
          </a:xfrm>
        </p:grpSpPr>
        <p:pic>
          <p:nvPicPr>
            <p:cNvPr id="6" name="Picture 5" descr="AD FS.png"/>
            <p:cNvPicPr>
              <a:picLocks noChangeAspect="1"/>
            </p:cNvPicPr>
            <p:nvPr/>
          </p:nvPicPr>
          <p:blipFill>
            <a:blip r:embed="rId5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18797" y="2734235"/>
              <a:ext cx="780288" cy="780288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2076824" y="3421531"/>
              <a:ext cx="137458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IAM System</a:t>
              </a:r>
              <a:endParaRPr lang="en-US" dirty="0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3675536" y="969494"/>
            <a:ext cx="1494117" cy="1320359"/>
            <a:chOff x="5916703" y="252327"/>
            <a:chExt cx="1494117" cy="1320359"/>
          </a:xfrm>
        </p:grpSpPr>
        <p:pic>
          <p:nvPicPr>
            <p:cNvPr id="9" name="Picture 8" descr="Database server.png"/>
            <p:cNvPicPr>
              <a:picLocks noChangeAspect="1"/>
            </p:cNvPicPr>
            <p:nvPr/>
          </p:nvPicPr>
          <p:blipFill>
            <a:blip r:embed="rId6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03503" y="252327"/>
              <a:ext cx="780288" cy="780288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5916703" y="926355"/>
              <a:ext cx="149411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System Accounts</a:t>
              </a:r>
              <a:endParaRPr lang="en-US" dirty="0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5005305" y="849967"/>
            <a:ext cx="1105647" cy="1439886"/>
            <a:chOff x="7649883" y="4151974"/>
            <a:chExt cx="1105647" cy="1439886"/>
          </a:xfrm>
        </p:grpSpPr>
        <p:pic>
          <p:nvPicPr>
            <p:cNvPr id="15" name="Picture 14" descr="Mobile App (was Mobile Services).png"/>
            <p:cNvPicPr>
              <a:picLocks noChangeAspect="1"/>
            </p:cNvPicPr>
            <p:nvPr/>
          </p:nvPicPr>
          <p:blipFill>
            <a:blip r:embed="rId7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57385" y="4151974"/>
              <a:ext cx="780288" cy="780288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7649883" y="4945529"/>
              <a:ext cx="110564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Physical Items</a:t>
              </a:r>
              <a:endParaRPr lang="en-US" dirty="0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1255069" y="1103964"/>
            <a:ext cx="1419412" cy="1185889"/>
            <a:chOff x="7485530" y="2613031"/>
            <a:chExt cx="1419412" cy="1185889"/>
          </a:xfrm>
        </p:grpSpPr>
        <p:pic>
          <p:nvPicPr>
            <p:cNvPr id="7" name="Picture 6" descr="Internet (hollow).png"/>
            <p:cNvPicPr>
              <a:picLocks noChangeAspect="1"/>
            </p:cNvPicPr>
            <p:nvPr/>
          </p:nvPicPr>
          <p:blipFill>
            <a:blip r:embed="rId8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12561" y="2613031"/>
              <a:ext cx="780288" cy="780288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>
              <a:off x="7485530" y="3152589"/>
              <a:ext cx="141941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Cloud Accounts</a:t>
              </a:r>
              <a:endParaRPr lang="en-US" dirty="0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2375656" y="911404"/>
            <a:ext cx="1748118" cy="1378449"/>
            <a:chOff x="1284941" y="463176"/>
            <a:chExt cx="1748118" cy="1378449"/>
          </a:xfrm>
        </p:grpSpPr>
        <p:pic>
          <p:nvPicPr>
            <p:cNvPr id="21" name="Picture 20" descr="Access Control.png"/>
            <p:cNvPicPr>
              <a:picLocks noChangeAspect="1"/>
            </p:cNvPicPr>
            <p:nvPr/>
          </p:nvPicPr>
          <p:blipFill>
            <a:blip r:embed="rId9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63059" y="463176"/>
              <a:ext cx="780288" cy="780288"/>
            </a:xfrm>
            <a:prstGeom prst="rect">
              <a:avLst/>
            </a:prstGeom>
          </p:spPr>
        </p:pic>
        <p:sp>
          <p:nvSpPr>
            <p:cNvPr id="22" name="TextBox 21"/>
            <p:cNvSpPr txBox="1"/>
            <p:nvPr/>
          </p:nvSpPr>
          <p:spPr>
            <a:xfrm>
              <a:off x="1284941" y="1195294"/>
              <a:ext cx="174811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Active Directory</a:t>
              </a:r>
              <a:endParaRPr lang="en-US" dirty="0"/>
            </a:p>
          </p:txBody>
        </p:sp>
      </p:grpSp>
      <p:sp>
        <p:nvSpPr>
          <p:cNvPr id="4" name="Right Brace 3"/>
          <p:cNvSpPr/>
          <p:nvPr/>
        </p:nvSpPr>
        <p:spPr>
          <a:xfrm rot="5400000">
            <a:off x="881528" y="4661643"/>
            <a:ext cx="508003" cy="1912471"/>
          </a:xfrm>
          <a:prstGeom prst="rightBrace">
            <a:avLst/>
          </a:prstGeom>
          <a:ln w="5715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ight Brace 23"/>
          <p:cNvSpPr/>
          <p:nvPr/>
        </p:nvSpPr>
        <p:spPr>
          <a:xfrm rot="5400000">
            <a:off x="2767104" y="4873809"/>
            <a:ext cx="508003" cy="1494118"/>
          </a:xfrm>
          <a:prstGeom prst="rightBrace">
            <a:avLst/>
          </a:prstGeom>
          <a:ln w="5715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821765" y="5812115"/>
            <a:ext cx="11056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Setup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2244165" y="5830044"/>
            <a:ext cx="15060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Provisioning</a:t>
            </a:r>
            <a:endParaRPr lang="en-US" dirty="0"/>
          </a:p>
        </p:txBody>
      </p:sp>
      <p:pic>
        <p:nvPicPr>
          <p:cNvPr id="26" name="Picture 25" descr="Message.png"/>
          <p:cNvPicPr>
            <a:picLocks noChangeAspect="1"/>
          </p:cNvPicPr>
          <p:nvPr/>
        </p:nvPicPr>
        <p:blipFill>
          <a:blip r:embed="rId10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4090" y="3942790"/>
            <a:ext cx="780288" cy="780288"/>
          </a:xfrm>
          <a:prstGeom prst="rect">
            <a:avLst/>
          </a:prstGeom>
        </p:spPr>
      </p:pic>
      <p:sp>
        <p:nvSpPr>
          <p:cNvPr id="27" name="Right Brace 26"/>
          <p:cNvSpPr/>
          <p:nvPr/>
        </p:nvSpPr>
        <p:spPr>
          <a:xfrm rot="5400000">
            <a:off x="4413623" y="4891739"/>
            <a:ext cx="508003" cy="1494118"/>
          </a:xfrm>
          <a:prstGeom prst="rightBrace">
            <a:avLst/>
          </a:prstGeom>
          <a:ln w="5715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3920565" y="5833032"/>
            <a:ext cx="15060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Requests</a:t>
            </a:r>
            <a:endParaRPr lang="en-US" dirty="0"/>
          </a:p>
        </p:txBody>
      </p:sp>
      <p:pic>
        <p:nvPicPr>
          <p:cNvPr id="29" name="Picture 28" descr="Not allowed.png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1856" y="4122085"/>
            <a:ext cx="554497" cy="554497"/>
          </a:xfrm>
          <a:prstGeom prst="rect">
            <a:avLst/>
          </a:prstGeom>
        </p:spPr>
      </p:pic>
      <p:sp>
        <p:nvSpPr>
          <p:cNvPr id="31" name="Right Brace 30"/>
          <p:cNvSpPr/>
          <p:nvPr/>
        </p:nvSpPr>
        <p:spPr>
          <a:xfrm rot="5400000">
            <a:off x="7897905" y="4864849"/>
            <a:ext cx="508003" cy="1494118"/>
          </a:xfrm>
          <a:prstGeom prst="rightBrace">
            <a:avLst/>
          </a:prstGeom>
          <a:ln w="5715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7416798" y="5788209"/>
            <a:ext cx="15060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Termination</a:t>
            </a:r>
            <a:endParaRPr lang="en-US" dirty="0"/>
          </a:p>
        </p:txBody>
      </p:sp>
      <p:pic>
        <p:nvPicPr>
          <p:cNvPr id="33" name="Picture 32" descr="Tasks.png"/>
          <p:cNvPicPr>
            <a:picLocks noChangeAspect="1"/>
          </p:cNvPicPr>
          <p:nvPr/>
        </p:nvPicPr>
        <p:blipFill>
          <a:blip r:embed="rId1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4091" y="3942791"/>
            <a:ext cx="780288" cy="780288"/>
          </a:xfrm>
          <a:prstGeom prst="rect">
            <a:avLst/>
          </a:prstGeom>
        </p:spPr>
      </p:pic>
      <p:sp>
        <p:nvSpPr>
          <p:cNvPr id="34" name="Right Brace 33"/>
          <p:cNvSpPr/>
          <p:nvPr/>
        </p:nvSpPr>
        <p:spPr>
          <a:xfrm rot="5400000">
            <a:off x="6257364" y="5062071"/>
            <a:ext cx="508003" cy="1099672"/>
          </a:xfrm>
          <a:prstGeom prst="rightBrace">
            <a:avLst/>
          </a:prstGeom>
          <a:ln w="5715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5746375" y="5791197"/>
            <a:ext cx="15060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</a:t>
            </a:r>
            <a:r>
              <a:rPr lang="en-US" dirty="0" smtClean="0"/>
              <a:t>ttestation</a:t>
            </a:r>
            <a:endParaRPr lang="en-US" dirty="0"/>
          </a:p>
        </p:txBody>
      </p:sp>
      <p:cxnSp>
        <p:nvCxnSpPr>
          <p:cNvPr id="37" name="Straight Arrow Connector 36"/>
          <p:cNvCxnSpPr/>
          <p:nvPr/>
        </p:nvCxnSpPr>
        <p:spPr>
          <a:xfrm flipV="1">
            <a:off x="942968" y="4303051"/>
            <a:ext cx="730444" cy="2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flipV="1">
            <a:off x="2380310" y="4306040"/>
            <a:ext cx="730444" cy="2"/>
          </a:xfrm>
          <a:prstGeom prst="straightConnector1">
            <a:avLst/>
          </a:prstGeom>
          <a:ln w="38100" cmpd="sng"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flipH="1" flipV="1">
            <a:off x="4249272" y="4294087"/>
            <a:ext cx="576728" cy="8965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endCxn id="18" idx="2"/>
          </p:cNvCxnSpPr>
          <p:nvPr/>
        </p:nvCxnSpPr>
        <p:spPr>
          <a:xfrm flipH="1" flipV="1">
            <a:off x="1964775" y="2289853"/>
            <a:ext cx="1658641" cy="1361766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endCxn id="22" idx="2"/>
          </p:cNvCxnSpPr>
          <p:nvPr/>
        </p:nvCxnSpPr>
        <p:spPr>
          <a:xfrm flipH="1" flipV="1">
            <a:off x="3249715" y="2289853"/>
            <a:ext cx="373711" cy="1376709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endCxn id="13" idx="2"/>
          </p:cNvCxnSpPr>
          <p:nvPr/>
        </p:nvCxnSpPr>
        <p:spPr>
          <a:xfrm flipV="1">
            <a:off x="3615765" y="2289853"/>
            <a:ext cx="806830" cy="1325905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 flipV="1">
            <a:off x="3615764" y="2285995"/>
            <a:ext cx="1763059" cy="1389528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/>
          <p:nvPr/>
        </p:nvCxnSpPr>
        <p:spPr>
          <a:xfrm flipH="1">
            <a:off x="4213413" y="3630699"/>
            <a:ext cx="4063999" cy="0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3" name="TextBox 82"/>
          <p:cNvSpPr txBox="1"/>
          <p:nvPr/>
        </p:nvSpPr>
        <p:spPr>
          <a:xfrm>
            <a:off x="0" y="-10072"/>
            <a:ext cx="9144000" cy="646331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endParaRPr lang="en-US" sz="1400" dirty="0">
              <a:latin typeface="+mj-lt"/>
              <a:cs typeface="Helvetica Neue"/>
            </a:endParaRPr>
          </a:p>
          <a:p>
            <a:pPr>
              <a:lnSpc>
                <a:spcPct val="90000"/>
              </a:lnSpc>
            </a:pPr>
            <a:r>
              <a:rPr lang="en-US" sz="2400" dirty="0" smtClean="0">
                <a:solidFill>
                  <a:schemeClr val="bg1"/>
                </a:solidFill>
                <a:latin typeface="+mj-lt"/>
                <a:cs typeface="Helvetica Neue"/>
              </a:rPr>
              <a:t>Access Management Lifecycle</a:t>
            </a:r>
            <a:endParaRPr lang="en-US" sz="2400" dirty="0">
              <a:solidFill>
                <a:schemeClr val="bg1"/>
              </a:solidFill>
              <a:latin typeface="+mj-lt"/>
              <a:cs typeface="Helvetica Neue"/>
            </a:endParaRPr>
          </a:p>
        </p:txBody>
      </p:sp>
      <p:grpSp>
        <p:nvGrpSpPr>
          <p:cNvPr id="36" name="Group 35"/>
          <p:cNvGrpSpPr/>
          <p:nvPr/>
        </p:nvGrpSpPr>
        <p:grpSpPr>
          <a:xfrm>
            <a:off x="0" y="2329151"/>
            <a:ext cx="1389529" cy="1383107"/>
            <a:chOff x="0" y="2045268"/>
            <a:chExt cx="1389529" cy="1383107"/>
          </a:xfrm>
        </p:grpSpPr>
        <p:pic>
          <p:nvPicPr>
            <p:cNvPr id="48" name="Picture 47" descr="Machine Learning.png"/>
            <p:cNvPicPr>
              <a:picLocks noChangeAspect="1"/>
            </p:cNvPicPr>
            <p:nvPr/>
          </p:nvPicPr>
          <p:blipFill>
            <a:blip r:embed="rId13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7266" y="2045268"/>
              <a:ext cx="780288" cy="780288"/>
            </a:xfrm>
            <a:prstGeom prst="rect">
              <a:avLst/>
            </a:prstGeom>
          </p:spPr>
        </p:pic>
        <p:sp>
          <p:nvSpPr>
            <p:cNvPr id="49" name="TextBox 48"/>
            <p:cNvSpPr txBox="1"/>
            <p:nvPr/>
          </p:nvSpPr>
          <p:spPr>
            <a:xfrm>
              <a:off x="0" y="2782044"/>
              <a:ext cx="138952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Security Modeling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9600991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3D16A-954B-4039-B02D-4F77AF210AA0}" type="slidenum">
              <a:rPr lang="en-US" smtClean="0"/>
              <a:pPr/>
              <a:t>43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1439223"/>
            <a:ext cx="9144000" cy="872034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endParaRPr lang="en-US" sz="1400" dirty="0">
              <a:latin typeface="+mj-lt"/>
              <a:cs typeface="Helvetica Neue"/>
            </a:endParaRPr>
          </a:p>
          <a:p>
            <a:pPr algn="ctr">
              <a:lnSpc>
                <a:spcPct val="90000"/>
              </a:lnSpc>
            </a:pPr>
            <a:r>
              <a:rPr lang="en-US" sz="4000" dirty="0" smtClean="0">
                <a:solidFill>
                  <a:schemeClr val="bg1"/>
                </a:solidFill>
                <a:latin typeface="+mj-lt"/>
                <a:cs typeface="Helvetica Neue"/>
              </a:rPr>
              <a:t>Access Control</a:t>
            </a:r>
            <a:endParaRPr lang="en-US" sz="4000" dirty="0">
              <a:solidFill>
                <a:schemeClr val="bg1"/>
              </a:solidFill>
              <a:latin typeface="+mj-lt"/>
              <a:cs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2123761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val 12"/>
          <p:cNvSpPr/>
          <p:nvPr/>
        </p:nvSpPr>
        <p:spPr>
          <a:xfrm>
            <a:off x="1957295" y="896470"/>
            <a:ext cx="5453529" cy="5453529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Intelligence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3D16A-954B-4039-B02D-4F77AF210AA0}" type="slidenum">
              <a:rPr lang="en-US" smtClean="0"/>
              <a:pPr/>
              <a:t>44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0" y="-10072"/>
            <a:ext cx="9144000" cy="646331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endParaRPr lang="en-US" sz="1400" dirty="0">
              <a:latin typeface="+mj-lt"/>
              <a:cs typeface="Helvetica Neue"/>
            </a:endParaRPr>
          </a:p>
          <a:p>
            <a:pPr>
              <a:lnSpc>
                <a:spcPct val="90000"/>
              </a:lnSpc>
            </a:pPr>
            <a:r>
              <a:rPr lang="en-US" sz="2400" dirty="0" smtClean="0">
                <a:solidFill>
                  <a:schemeClr val="bg1"/>
                </a:solidFill>
                <a:latin typeface="+mj-lt"/>
                <a:cs typeface="Helvetica Neue"/>
              </a:rPr>
              <a:t>The World of IAM</a:t>
            </a:r>
            <a:endParaRPr lang="en-US" sz="2400" dirty="0">
              <a:solidFill>
                <a:schemeClr val="bg1"/>
              </a:solidFill>
              <a:latin typeface="+mj-lt"/>
              <a:cs typeface="Helvetica Neue"/>
            </a:endParaRPr>
          </a:p>
        </p:txBody>
      </p:sp>
      <p:sp>
        <p:nvSpPr>
          <p:cNvPr id="10" name="Oval 9"/>
          <p:cNvSpPr/>
          <p:nvPr/>
        </p:nvSpPr>
        <p:spPr>
          <a:xfrm>
            <a:off x="2061883" y="2285996"/>
            <a:ext cx="2734235" cy="273423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Access Management</a:t>
            </a:r>
            <a:endParaRPr lang="en-US" sz="2000" dirty="0"/>
          </a:p>
        </p:txBody>
      </p:sp>
      <p:sp>
        <p:nvSpPr>
          <p:cNvPr id="11" name="Oval 10"/>
          <p:cNvSpPr/>
          <p:nvPr/>
        </p:nvSpPr>
        <p:spPr>
          <a:xfrm>
            <a:off x="4530165" y="2288984"/>
            <a:ext cx="2734235" cy="2734235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Access Control</a:t>
            </a:r>
            <a:endParaRPr lang="en-US" sz="2000" dirty="0"/>
          </a:p>
        </p:txBody>
      </p:sp>
      <p:sp>
        <p:nvSpPr>
          <p:cNvPr id="12" name="Oval 11"/>
          <p:cNvSpPr/>
          <p:nvPr/>
        </p:nvSpPr>
        <p:spPr>
          <a:xfrm>
            <a:off x="3711388" y="4279147"/>
            <a:ext cx="1786965" cy="1786965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PAM</a:t>
            </a:r>
            <a:endParaRPr lang="en-US" sz="2000" dirty="0"/>
          </a:p>
        </p:txBody>
      </p:sp>
      <p:sp>
        <p:nvSpPr>
          <p:cNvPr id="2" name="Up Arrow 1"/>
          <p:cNvSpPr/>
          <p:nvPr/>
        </p:nvSpPr>
        <p:spPr>
          <a:xfrm rot="13053823">
            <a:off x="6472266" y="972008"/>
            <a:ext cx="1494118" cy="2441499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3415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3D16A-954B-4039-B02D-4F77AF210AA0}" type="slidenum">
              <a:rPr lang="en-US" smtClean="0"/>
              <a:pPr/>
              <a:t>45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-10072"/>
            <a:ext cx="9144000" cy="646331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endParaRPr lang="en-US" sz="1400" dirty="0">
              <a:latin typeface="+mj-lt"/>
              <a:cs typeface="Helvetica Neue"/>
            </a:endParaRPr>
          </a:p>
          <a:p>
            <a:pPr>
              <a:lnSpc>
                <a:spcPct val="90000"/>
              </a:lnSpc>
            </a:pPr>
            <a:r>
              <a:rPr lang="en-US" sz="2400" dirty="0" smtClean="0">
                <a:solidFill>
                  <a:schemeClr val="bg1"/>
                </a:solidFill>
                <a:latin typeface="+mj-lt"/>
                <a:cs typeface="Helvetica Neue"/>
              </a:rPr>
              <a:t>Access Control</a:t>
            </a:r>
            <a:endParaRPr lang="en-US" sz="2400" dirty="0">
              <a:solidFill>
                <a:schemeClr val="bg1"/>
              </a:solidFill>
              <a:latin typeface="+mj-lt"/>
              <a:cs typeface="Helvetica Neue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03283" y="1763053"/>
            <a:ext cx="655918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800" b="1" dirty="0" smtClean="0"/>
              <a:t>Authentication</a:t>
            </a:r>
          </a:p>
          <a:p>
            <a:pPr marL="742950" lvl="1" indent="-285750">
              <a:buFont typeface="Arial"/>
              <a:buChar char="•"/>
            </a:pPr>
            <a:r>
              <a:rPr lang="en-US" sz="2800" dirty="0" smtClean="0"/>
              <a:t>Multi-factor Authentication</a:t>
            </a:r>
          </a:p>
          <a:p>
            <a:pPr marL="742950" lvl="1" indent="-285750">
              <a:buFont typeface="Arial"/>
              <a:buChar char="•"/>
            </a:pPr>
            <a:r>
              <a:rPr lang="en-US" sz="2800" dirty="0" smtClean="0"/>
              <a:t>Single Sign On/Reduced Sign On</a:t>
            </a:r>
          </a:p>
          <a:p>
            <a:pPr marL="742950" lvl="1" indent="-285750">
              <a:buFont typeface="Arial"/>
              <a:buChar char="•"/>
            </a:pPr>
            <a:r>
              <a:rPr lang="en-US" sz="2800" dirty="0" smtClean="0"/>
              <a:t>Federation</a:t>
            </a:r>
          </a:p>
          <a:p>
            <a:pPr lvl="1"/>
            <a:endParaRPr lang="en-US" sz="2800" dirty="0" smtClean="0"/>
          </a:p>
          <a:p>
            <a:pPr marL="285750" indent="-285750">
              <a:buFont typeface="Arial"/>
              <a:buChar char="•"/>
            </a:pPr>
            <a:r>
              <a:rPr lang="en-US" sz="2800" b="1" dirty="0" smtClean="0"/>
              <a:t>Authorization</a:t>
            </a:r>
          </a:p>
          <a:p>
            <a:pPr marL="742950" lvl="1" indent="-285750">
              <a:buFont typeface="Arial"/>
              <a:buChar char="•"/>
            </a:pPr>
            <a:r>
              <a:rPr lang="en-US" sz="2800" dirty="0" smtClean="0"/>
              <a:t>Entitlements</a:t>
            </a:r>
          </a:p>
          <a:p>
            <a:pPr marL="742950" lvl="1" indent="-285750">
              <a:buFont typeface="Arial"/>
              <a:buChar char="•"/>
            </a:pPr>
            <a:r>
              <a:rPr lang="en-US" sz="2800" dirty="0" smtClean="0"/>
              <a:t>Federation (again)</a:t>
            </a:r>
          </a:p>
          <a:p>
            <a:pPr marL="285750" indent="-285750">
              <a:buFont typeface="Arial"/>
              <a:buChar char="•"/>
            </a:pPr>
            <a:endParaRPr lang="en-US" sz="2800" dirty="0" smtClean="0"/>
          </a:p>
          <a:p>
            <a:pPr marL="285750" indent="-285750">
              <a:buFont typeface="Arial"/>
              <a:buChar char="•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504642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3D16A-954B-4039-B02D-4F77AF210AA0}" type="slidenum">
              <a:rPr lang="en-US" smtClean="0"/>
              <a:pPr/>
              <a:t>46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-10072"/>
            <a:ext cx="9144000" cy="646331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endParaRPr lang="en-US" sz="1400" dirty="0">
              <a:latin typeface="+mj-lt"/>
              <a:cs typeface="Helvetica Neue"/>
            </a:endParaRPr>
          </a:p>
          <a:p>
            <a:pPr>
              <a:lnSpc>
                <a:spcPct val="90000"/>
              </a:lnSpc>
            </a:pPr>
            <a:r>
              <a:rPr lang="en-US" sz="2400" dirty="0" smtClean="0">
                <a:solidFill>
                  <a:schemeClr val="bg1"/>
                </a:solidFill>
                <a:latin typeface="+mj-lt"/>
                <a:cs typeface="Helvetica Neue"/>
              </a:rPr>
              <a:t>Authentication</a:t>
            </a:r>
            <a:endParaRPr lang="en-US" sz="2400" dirty="0">
              <a:solidFill>
                <a:schemeClr val="bg1"/>
              </a:solidFill>
              <a:latin typeface="+mj-lt"/>
              <a:cs typeface="Helvetica Neue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82718" y="1332751"/>
            <a:ext cx="7933753" cy="1569660"/>
          </a:xfrm>
          <a:prstGeom prst="rect">
            <a:avLst/>
          </a:prstGeom>
          <a:solidFill>
            <a:srgbClr val="D9D9D9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Authentication</a:t>
            </a:r>
            <a:r>
              <a:rPr lang="en-US" sz="2400" dirty="0" smtClean="0"/>
              <a:t> is the process of confirming who you (</a:t>
            </a:r>
            <a:r>
              <a:rPr lang="en-US" sz="2400" b="1" dirty="0" smtClean="0"/>
              <a:t>Entity</a:t>
            </a:r>
            <a:r>
              <a:rPr lang="en-US" sz="2400" dirty="0" smtClean="0"/>
              <a:t>) claim to be (</a:t>
            </a:r>
            <a:r>
              <a:rPr lang="en-US" sz="2400" b="1" dirty="0" smtClean="0"/>
              <a:t>Identification</a:t>
            </a:r>
            <a:r>
              <a:rPr lang="en-US" sz="2400" dirty="0" smtClean="0"/>
              <a:t>) by matching provided credentials to those expected. This information is tied to a </a:t>
            </a:r>
            <a:r>
              <a:rPr lang="en-US" sz="2400" b="1" dirty="0" smtClean="0"/>
              <a:t>Digital Identity</a:t>
            </a:r>
            <a:r>
              <a:rPr lang="en-US" sz="2400" dirty="0" smtClean="0"/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63175" y="776943"/>
            <a:ext cx="51397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One of the many definitions:</a:t>
            </a:r>
            <a:endParaRPr lang="en-US" sz="2400" dirty="0"/>
          </a:p>
        </p:txBody>
      </p:sp>
      <p:grpSp>
        <p:nvGrpSpPr>
          <p:cNvPr id="7" name="Group 6"/>
          <p:cNvGrpSpPr/>
          <p:nvPr/>
        </p:nvGrpSpPr>
        <p:grpSpPr>
          <a:xfrm>
            <a:off x="0" y="3838204"/>
            <a:ext cx="1210235" cy="1073243"/>
            <a:chOff x="104589" y="2672797"/>
            <a:chExt cx="1210235" cy="1073243"/>
          </a:xfrm>
        </p:grpSpPr>
        <p:pic>
          <p:nvPicPr>
            <p:cNvPr id="8" name="Picture 7" descr="User.png"/>
            <p:cNvPicPr>
              <a:picLocks noChangeAspect="1"/>
            </p:cNvPicPr>
            <p:nvPr/>
          </p:nvPicPr>
          <p:blipFill>
            <a:blip r:embed="rId3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7269" y="2672797"/>
              <a:ext cx="780288" cy="780288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104589" y="3376708"/>
              <a:ext cx="121023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Entity</a:t>
              </a:r>
              <a:endParaRPr lang="en-US" dirty="0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7769412" y="3780114"/>
            <a:ext cx="1374588" cy="1333627"/>
            <a:chOff x="2076824" y="2734235"/>
            <a:chExt cx="1374588" cy="1333627"/>
          </a:xfrm>
        </p:grpSpPr>
        <p:pic>
          <p:nvPicPr>
            <p:cNvPr id="11" name="Picture 10" descr="AD FS.png"/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18797" y="2734235"/>
              <a:ext cx="780288" cy="780288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2076824" y="3421531"/>
              <a:ext cx="137458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Directory LDAP</a:t>
              </a:r>
              <a:endParaRPr lang="en-US" dirty="0"/>
            </a:p>
          </p:txBody>
        </p:sp>
      </p:grpSp>
      <p:sp>
        <p:nvSpPr>
          <p:cNvPr id="13" name="Right Brace 12"/>
          <p:cNvSpPr/>
          <p:nvPr/>
        </p:nvSpPr>
        <p:spPr>
          <a:xfrm rot="5400000">
            <a:off x="4243298" y="1777999"/>
            <a:ext cx="448230" cy="7739532"/>
          </a:xfrm>
          <a:prstGeom prst="rightBrace">
            <a:avLst/>
          </a:prstGeom>
          <a:ln w="5715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3436470" y="5961527"/>
            <a:ext cx="20768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Authentication</a:t>
            </a:r>
            <a:endParaRPr lang="en-US" b="1" dirty="0"/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972850" y="3780112"/>
            <a:ext cx="4151973" cy="14947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8" name="Group 17"/>
          <p:cNvGrpSpPr/>
          <p:nvPr/>
        </p:nvGrpSpPr>
        <p:grpSpPr>
          <a:xfrm>
            <a:off x="4557059" y="3738278"/>
            <a:ext cx="1837765" cy="1333627"/>
            <a:chOff x="1775013" y="2734235"/>
            <a:chExt cx="1837765" cy="1333627"/>
          </a:xfrm>
        </p:grpSpPr>
        <p:pic>
          <p:nvPicPr>
            <p:cNvPr id="19" name="Picture 18" descr="AD FS.png"/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18797" y="2734235"/>
              <a:ext cx="780288" cy="780288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>
              <a:off x="1775013" y="3421531"/>
              <a:ext cx="183776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Authentication System</a:t>
              </a:r>
              <a:endParaRPr lang="en-US" dirty="0"/>
            </a:p>
          </p:txBody>
        </p:sp>
      </p:grpSp>
      <p:cxnSp>
        <p:nvCxnSpPr>
          <p:cNvPr id="21" name="Straight Arrow Connector 20"/>
          <p:cNvCxnSpPr/>
          <p:nvPr/>
        </p:nvCxnSpPr>
        <p:spPr>
          <a:xfrm>
            <a:off x="5742074" y="3783100"/>
            <a:ext cx="2236514" cy="11958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2468274" y="3454396"/>
            <a:ext cx="20768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Credentials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6341021" y="3457384"/>
            <a:ext cx="20768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Validate</a:t>
            </a:r>
            <a:endParaRPr lang="en-US" dirty="0"/>
          </a:p>
        </p:txBody>
      </p:sp>
      <p:cxnSp>
        <p:nvCxnSpPr>
          <p:cNvPr id="26" name="Straight Arrow Connector 25"/>
          <p:cNvCxnSpPr/>
          <p:nvPr/>
        </p:nvCxnSpPr>
        <p:spPr>
          <a:xfrm flipH="1">
            <a:off x="1060824" y="4392705"/>
            <a:ext cx="4019177" cy="14942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1843736" y="4069971"/>
            <a:ext cx="26685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Authentication Token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25201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ounded Rectangle 21"/>
          <p:cNvSpPr/>
          <p:nvPr/>
        </p:nvSpPr>
        <p:spPr>
          <a:xfrm>
            <a:off x="1195295" y="3212353"/>
            <a:ext cx="1852705" cy="508000"/>
          </a:xfrm>
          <a:prstGeom prst="roundRect">
            <a:avLst/>
          </a:prstGeom>
          <a:solidFill>
            <a:schemeClr val="accent1">
              <a:alpha val="15000"/>
            </a:schemeClr>
          </a:solidFill>
          <a:ln>
            <a:solidFill>
              <a:schemeClr val="accent1">
                <a:shade val="95000"/>
                <a:satMod val="10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Session Token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3D16A-954B-4039-B02D-4F77AF210AA0}" type="slidenum">
              <a:rPr lang="en-US" smtClean="0"/>
              <a:pPr/>
              <a:t>47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endParaRPr lang="en-US" sz="1400" dirty="0">
              <a:latin typeface="+mj-lt"/>
              <a:cs typeface="Helvetica Neue"/>
            </a:endParaRPr>
          </a:p>
          <a:p>
            <a:pPr>
              <a:lnSpc>
                <a:spcPct val="90000"/>
              </a:lnSpc>
            </a:pPr>
            <a:r>
              <a:rPr lang="en-US" sz="2400" dirty="0" smtClean="0">
                <a:solidFill>
                  <a:schemeClr val="bg1"/>
                </a:solidFill>
                <a:latin typeface="+mj-lt"/>
                <a:cs typeface="Helvetica Neue"/>
              </a:rPr>
              <a:t>Authentication: Single Sign On/Reduced Sign On</a:t>
            </a:r>
            <a:endParaRPr lang="en-US" sz="2400" dirty="0">
              <a:solidFill>
                <a:schemeClr val="bg1"/>
              </a:solidFill>
              <a:latin typeface="+mj-lt"/>
              <a:cs typeface="Helvetica Neue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67776" y="4395690"/>
            <a:ext cx="3122695" cy="1015663"/>
          </a:xfrm>
          <a:prstGeom prst="rect">
            <a:avLst/>
          </a:prstGeom>
          <a:solidFill>
            <a:srgbClr val="D9D9D9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Most SSO systems use a session token. A cookie, or  HTTP header. 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0" y="2807257"/>
            <a:ext cx="1210235" cy="1073243"/>
            <a:chOff x="104589" y="2672797"/>
            <a:chExt cx="1210235" cy="1073243"/>
          </a:xfrm>
        </p:grpSpPr>
        <p:pic>
          <p:nvPicPr>
            <p:cNvPr id="7" name="Picture 6" descr="User.png"/>
            <p:cNvPicPr>
              <a:picLocks noChangeAspect="1"/>
            </p:cNvPicPr>
            <p:nvPr/>
          </p:nvPicPr>
          <p:blipFill>
            <a:blip r:embed="rId3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7269" y="2672797"/>
              <a:ext cx="780288" cy="780288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104589" y="3376708"/>
              <a:ext cx="121023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Entity</a:t>
              </a:r>
              <a:endParaRPr lang="en-US" dirty="0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3421527" y="821761"/>
            <a:ext cx="1374588" cy="1333627"/>
            <a:chOff x="2076824" y="2734235"/>
            <a:chExt cx="1374588" cy="1333627"/>
          </a:xfrm>
        </p:grpSpPr>
        <p:pic>
          <p:nvPicPr>
            <p:cNvPr id="10" name="Picture 9" descr="AD FS.png"/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18797" y="2734235"/>
              <a:ext cx="780288" cy="780288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2076824" y="3421531"/>
              <a:ext cx="137458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Directory LDAP</a:t>
              </a:r>
              <a:endParaRPr lang="en-US" dirty="0"/>
            </a:p>
          </p:txBody>
        </p:sp>
      </p:grpSp>
      <p:cxnSp>
        <p:nvCxnSpPr>
          <p:cNvPr id="12" name="Straight Arrow Connector 11"/>
          <p:cNvCxnSpPr/>
          <p:nvPr/>
        </p:nvCxnSpPr>
        <p:spPr>
          <a:xfrm>
            <a:off x="1016000" y="3092146"/>
            <a:ext cx="2569882" cy="678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3" name="Group 12"/>
          <p:cNvGrpSpPr/>
          <p:nvPr/>
        </p:nvGrpSpPr>
        <p:grpSpPr>
          <a:xfrm>
            <a:off x="3182471" y="2856744"/>
            <a:ext cx="1837765" cy="1333627"/>
            <a:chOff x="1775013" y="2734235"/>
            <a:chExt cx="1837765" cy="1333627"/>
          </a:xfrm>
        </p:grpSpPr>
        <p:pic>
          <p:nvPicPr>
            <p:cNvPr id="14" name="Picture 13" descr="AD FS.png"/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18797" y="2734235"/>
              <a:ext cx="780288" cy="780288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1775013" y="3421531"/>
              <a:ext cx="183776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Authentication System</a:t>
              </a:r>
              <a:endParaRPr lang="en-US" dirty="0"/>
            </a:p>
          </p:txBody>
        </p:sp>
      </p:grpSp>
      <p:cxnSp>
        <p:nvCxnSpPr>
          <p:cNvPr id="16" name="Straight Arrow Connector 15"/>
          <p:cNvCxnSpPr>
            <a:endCxn id="11" idx="2"/>
          </p:cNvCxnSpPr>
          <p:nvPr/>
        </p:nvCxnSpPr>
        <p:spPr>
          <a:xfrm flipH="1" flipV="1">
            <a:off x="4108821" y="2155388"/>
            <a:ext cx="1" cy="578847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332747" y="2677450"/>
            <a:ext cx="1834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Authenticated</a:t>
            </a:r>
            <a:endParaRPr lang="en-US" dirty="0"/>
          </a:p>
        </p:txBody>
      </p:sp>
      <p:grpSp>
        <p:nvGrpSpPr>
          <p:cNvPr id="32" name="Group 31"/>
          <p:cNvGrpSpPr/>
          <p:nvPr/>
        </p:nvGrpSpPr>
        <p:grpSpPr>
          <a:xfrm>
            <a:off x="7497482" y="2807267"/>
            <a:ext cx="1494117" cy="1305420"/>
            <a:chOff x="7052238" y="3016444"/>
            <a:chExt cx="1494117" cy="1305420"/>
          </a:xfrm>
        </p:grpSpPr>
        <p:pic>
          <p:nvPicPr>
            <p:cNvPr id="30" name="Picture 29" descr="Roles (class for multiple versions).png"/>
            <p:cNvPicPr>
              <a:picLocks noChangeAspect="1"/>
            </p:cNvPicPr>
            <p:nvPr/>
          </p:nvPicPr>
          <p:blipFill>
            <a:blip r:embed="rId5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13738" y="3016444"/>
              <a:ext cx="780288" cy="780288"/>
            </a:xfrm>
            <a:prstGeom prst="rect">
              <a:avLst/>
            </a:prstGeom>
          </p:spPr>
        </p:pic>
        <p:sp>
          <p:nvSpPr>
            <p:cNvPr id="31" name="TextBox 30"/>
            <p:cNvSpPr txBox="1"/>
            <p:nvPr/>
          </p:nvSpPr>
          <p:spPr>
            <a:xfrm>
              <a:off x="7052238" y="3675533"/>
              <a:ext cx="149411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Backend System</a:t>
              </a:r>
              <a:endParaRPr lang="en-US" dirty="0"/>
            </a:p>
          </p:txBody>
        </p:sp>
      </p:grpSp>
      <p:cxnSp>
        <p:nvCxnSpPr>
          <p:cNvPr id="33" name="Straight Arrow Connector 32"/>
          <p:cNvCxnSpPr/>
          <p:nvPr/>
        </p:nvCxnSpPr>
        <p:spPr>
          <a:xfrm>
            <a:off x="4591603" y="3110744"/>
            <a:ext cx="2714632" cy="11962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4981381" y="2471265"/>
            <a:ext cx="22650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Appropriate Proof of Authentication</a:t>
            </a:r>
            <a:endParaRPr lang="en-US" dirty="0"/>
          </a:p>
        </p:txBody>
      </p:sp>
      <p:grpSp>
        <p:nvGrpSpPr>
          <p:cNvPr id="46" name="Group 45"/>
          <p:cNvGrpSpPr/>
          <p:nvPr/>
        </p:nvGrpSpPr>
        <p:grpSpPr>
          <a:xfrm>
            <a:off x="7497482" y="912726"/>
            <a:ext cx="1494117" cy="1305420"/>
            <a:chOff x="7052238" y="3016444"/>
            <a:chExt cx="1494117" cy="1305420"/>
          </a:xfrm>
        </p:grpSpPr>
        <p:pic>
          <p:nvPicPr>
            <p:cNvPr id="47" name="Picture 46" descr="Roles (class for multiple versions).png"/>
            <p:cNvPicPr>
              <a:picLocks noChangeAspect="1"/>
            </p:cNvPicPr>
            <p:nvPr/>
          </p:nvPicPr>
          <p:blipFill>
            <a:blip r:embed="rId5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13738" y="3016444"/>
              <a:ext cx="780288" cy="780288"/>
            </a:xfrm>
            <a:prstGeom prst="rect">
              <a:avLst/>
            </a:prstGeom>
          </p:spPr>
        </p:pic>
        <p:sp>
          <p:nvSpPr>
            <p:cNvPr id="48" name="TextBox 47"/>
            <p:cNvSpPr txBox="1"/>
            <p:nvPr/>
          </p:nvSpPr>
          <p:spPr>
            <a:xfrm>
              <a:off x="7052238" y="3675533"/>
              <a:ext cx="149411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Backend System</a:t>
              </a:r>
              <a:endParaRPr lang="en-US" dirty="0"/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7497482" y="4994655"/>
            <a:ext cx="1494117" cy="1305420"/>
            <a:chOff x="7052238" y="3016444"/>
            <a:chExt cx="1494117" cy="1305420"/>
          </a:xfrm>
        </p:grpSpPr>
        <p:pic>
          <p:nvPicPr>
            <p:cNvPr id="50" name="Picture 49" descr="Roles (class for multiple versions).png"/>
            <p:cNvPicPr>
              <a:picLocks noChangeAspect="1"/>
            </p:cNvPicPr>
            <p:nvPr/>
          </p:nvPicPr>
          <p:blipFill>
            <a:blip r:embed="rId5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13738" y="3016444"/>
              <a:ext cx="780288" cy="780288"/>
            </a:xfrm>
            <a:prstGeom prst="rect">
              <a:avLst/>
            </a:prstGeom>
          </p:spPr>
        </p:pic>
        <p:sp>
          <p:nvSpPr>
            <p:cNvPr id="51" name="TextBox 50"/>
            <p:cNvSpPr txBox="1"/>
            <p:nvPr/>
          </p:nvSpPr>
          <p:spPr>
            <a:xfrm>
              <a:off x="7052238" y="3675533"/>
              <a:ext cx="149411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Backend System</a:t>
              </a:r>
              <a:endParaRPr lang="en-US" dirty="0"/>
            </a:p>
          </p:txBody>
        </p:sp>
      </p:grpSp>
      <p:sp>
        <p:nvSpPr>
          <p:cNvPr id="52" name="TextBox 51"/>
          <p:cNvSpPr txBox="1"/>
          <p:nvPr/>
        </p:nvSpPr>
        <p:spPr>
          <a:xfrm>
            <a:off x="4500293" y="4398679"/>
            <a:ext cx="2970295" cy="1631216"/>
          </a:xfrm>
          <a:prstGeom prst="rect">
            <a:avLst/>
          </a:prstGeom>
          <a:solidFill>
            <a:srgbClr val="D9D9D9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The Authentication System may send a session token to the backend system or even an ID/Password.</a:t>
            </a:r>
          </a:p>
        </p:txBody>
      </p:sp>
    </p:spTree>
    <p:extLst>
      <p:ext uri="{BB962C8B-B14F-4D97-AF65-F5344CB8AC3E}">
        <p14:creationId xmlns:p14="http://schemas.microsoft.com/office/powerpoint/2010/main" val="28311688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3D16A-954B-4039-B02D-4F77AF210AA0}" type="slidenum">
              <a:rPr lang="en-US" smtClean="0"/>
              <a:pPr/>
              <a:t>48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5090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63763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3D16A-954B-4039-B02D-4F77AF210AA0}" type="slidenum">
              <a:rPr lang="en-US" smtClean="0"/>
              <a:pPr/>
              <a:t>49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endParaRPr lang="en-US" sz="1400" dirty="0">
              <a:latin typeface="+mj-lt"/>
              <a:cs typeface="Helvetica Neue"/>
            </a:endParaRPr>
          </a:p>
          <a:p>
            <a:pPr>
              <a:lnSpc>
                <a:spcPct val="90000"/>
              </a:lnSpc>
            </a:pPr>
            <a:r>
              <a:rPr lang="en-US" sz="2400" dirty="0" smtClean="0">
                <a:solidFill>
                  <a:schemeClr val="bg1"/>
                </a:solidFill>
                <a:latin typeface="+mj-lt"/>
                <a:cs typeface="Helvetica Neue"/>
              </a:rPr>
              <a:t>Authentication: Federation</a:t>
            </a:r>
            <a:endParaRPr lang="en-US" sz="2400" dirty="0">
              <a:solidFill>
                <a:schemeClr val="bg1"/>
              </a:solidFill>
              <a:latin typeface="+mj-lt"/>
              <a:cs typeface="Helvetica Neue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657412" y="3389958"/>
            <a:ext cx="1210235" cy="1073243"/>
            <a:chOff x="104589" y="2672797"/>
            <a:chExt cx="1210235" cy="1073243"/>
          </a:xfrm>
        </p:grpSpPr>
        <p:pic>
          <p:nvPicPr>
            <p:cNvPr id="7" name="Picture 6" descr="User.png"/>
            <p:cNvPicPr>
              <a:picLocks noChangeAspect="1"/>
            </p:cNvPicPr>
            <p:nvPr/>
          </p:nvPicPr>
          <p:blipFill>
            <a:blip r:embed="rId3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7269" y="2672797"/>
              <a:ext cx="780288" cy="780288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104589" y="3376708"/>
              <a:ext cx="121023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Entity</a:t>
              </a:r>
              <a:endParaRPr lang="en-US" dirty="0"/>
            </a:p>
          </p:txBody>
        </p:sp>
      </p:grpSp>
      <p:cxnSp>
        <p:nvCxnSpPr>
          <p:cNvPr id="12" name="Straight Arrow Connector 11"/>
          <p:cNvCxnSpPr/>
          <p:nvPr/>
        </p:nvCxnSpPr>
        <p:spPr>
          <a:xfrm>
            <a:off x="1583767" y="3839201"/>
            <a:ext cx="836706" cy="678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3" name="Group 12"/>
          <p:cNvGrpSpPr/>
          <p:nvPr/>
        </p:nvGrpSpPr>
        <p:grpSpPr>
          <a:xfrm>
            <a:off x="5722471" y="3424504"/>
            <a:ext cx="1837765" cy="1333627"/>
            <a:chOff x="1775013" y="2734235"/>
            <a:chExt cx="1837765" cy="1333627"/>
          </a:xfrm>
        </p:grpSpPr>
        <p:pic>
          <p:nvPicPr>
            <p:cNvPr id="14" name="Picture 13" descr="AD FS.png"/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18797" y="2734235"/>
              <a:ext cx="780288" cy="780288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1775013" y="3421531"/>
              <a:ext cx="183776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Authentication System</a:t>
              </a:r>
              <a:endParaRPr lang="en-US" dirty="0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7527364" y="3419850"/>
            <a:ext cx="1494117" cy="1305420"/>
            <a:chOff x="7052238" y="3016444"/>
            <a:chExt cx="1494117" cy="1305420"/>
          </a:xfrm>
        </p:grpSpPr>
        <p:pic>
          <p:nvPicPr>
            <p:cNvPr id="19" name="Picture 18" descr="Roles (class for multiple versions).png"/>
            <p:cNvPicPr>
              <a:picLocks noChangeAspect="1"/>
            </p:cNvPicPr>
            <p:nvPr/>
          </p:nvPicPr>
          <p:blipFill>
            <a:blip r:embed="rId5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13738" y="3016444"/>
              <a:ext cx="780288" cy="780288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>
              <a:off x="7052238" y="3675533"/>
              <a:ext cx="149411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Service Provider</a:t>
              </a:r>
              <a:endParaRPr lang="en-US" dirty="0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346635" y="1246081"/>
            <a:ext cx="1837765" cy="1610626"/>
            <a:chOff x="1775013" y="2734235"/>
            <a:chExt cx="1837765" cy="1610626"/>
          </a:xfrm>
        </p:grpSpPr>
        <p:pic>
          <p:nvPicPr>
            <p:cNvPr id="27" name="Picture 26" descr="AD FS.png"/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18797" y="2734235"/>
              <a:ext cx="780288" cy="780288"/>
            </a:xfrm>
            <a:prstGeom prst="rect">
              <a:avLst/>
            </a:prstGeom>
          </p:spPr>
        </p:pic>
        <p:sp>
          <p:nvSpPr>
            <p:cNvPr id="28" name="TextBox 27"/>
            <p:cNvSpPr txBox="1"/>
            <p:nvPr/>
          </p:nvSpPr>
          <p:spPr>
            <a:xfrm>
              <a:off x="1775013" y="3421531"/>
              <a:ext cx="183776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Authentication </a:t>
              </a:r>
              <a:r>
                <a:rPr lang="en-US" dirty="0"/>
                <a:t> </a:t>
              </a:r>
              <a:r>
                <a:rPr lang="en-US" dirty="0" smtClean="0"/>
                <a:t>Identity Provider</a:t>
              </a:r>
              <a:endParaRPr lang="en-US" dirty="0"/>
            </a:p>
          </p:txBody>
        </p:sp>
      </p:grpSp>
      <p:cxnSp>
        <p:nvCxnSpPr>
          <p:cNvPr id="29" name="Straight Arrow Connector 28"/>
          <p:cNvCxnSpPr/>
          <p:nvPr/>
        </p:nvCxnSpPr>
        <p:spPr>
          <a:xfrm>
            <a:off x="6965576" y="3812306"/>
            <a:ext cx="836706" cy="678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Rounded Rectangle 29"/>
          <p:cNvSpPr/>
          <p:nvPr/>
        </p:nvSpPr>
        <p:spPr>
          <a:xfrm>
            <a:off x="119531" y="1105643"/>
            <a:ext cx="3287058" cy="4796117"/>
          </a:xfrm>
          <a:prstGeom prst="roundRect">
            <a:avLst/>
          </a:prstGeom>
          <a:solidFill>
            <a:schemeClr val="accent1">
              <a:alpha val="15000"/>
            </a:schemeClr>
          </a:solidFill>
          <a:ln>
            <a:solidFill>
              <a:schemeClr val="accent1">
                <a:shade val="95000"/>
                <a:satMod val="10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Security/Domain Boundary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5632825" y="1105643"/>
            <a:ext cx="3376706" cy="4781177"/>
          </a:xfrm>
          <a:prstGeom prst="roundRect">
            <a:avLst/>
          </a:prstGeom>
          <a:solidFill>
            <a:schemeClr val="accent3">
              <a:lumMod val="75000"/>
              <a:alpha val="15000"/>
            </a:schemeClr>
          </a:solidFill>
          <a:ln>
            <a:solidFill>
              <a:schemeClr val="accent1">
                <a:shade val="95000"/>
                <a:satMod val="10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Security/Domain Boundary</a:t>
            </a:r>
            <a:endParaRPr lang="en-US" dirty="0">
              <a:solidFill>
                <a:srgbClr val="000000"/>
              </a:solidFill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4064658" y="3808322"/>
            <a:ext cx="1042894" cy="974620"/>
            <a:chOff x="3902632" y="894797"/>
            <a:chExt cx="1042894" cy="974620"/>
          </a:xfrm>
        </p:grpSpPr>
        <p:pic>
          <p:nvPicPr>
            <p:cNvPr id="32" name="Picture 31" descr="Certificate.png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62327" y="894797"/>
              <a:ext cx="780288" cy="780288"/>
            </a:xfrm>
            <a:prstGeom prst="rect">
              <a:avLst/>
            </a:prstGeom>
          </p:spPr>
        </p:pic>
        <p:sp>
          <p:nvSpPr>
            <p:cNvPr id="33" name="TextBox 32"/>
            <p:cNvSpPr txBox="1"/>
            <p:nvPr/>
          </p:nvSpPr>
          <p:spPr>
            <a:xfrm>
              <a:off x="3902632" y="1500085"/>
              <a:ext cx="104289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Token</a:t>
              </a:r>
              <a:endParaRPr lang="en-US" dirty="0"/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1957298" y="3392957"/>
            <a:ext cx="1494117" cy="1305420"/>
            <a:chOff x="7052238" y="3016444"/>
            <a:chExt cx="1494117" cy="1305420"/>
          </a:xfrm>
        </p:grpSpPr>
        <p:pic>
          <p:nvPicPr>
            <p:cNvPr id="36" name="Picture 35" descr="Roles (class for multiple versions).png"/>
            <p:cNvPicPr>
              <a:picLocks noChangeAspect="1"/>
            </p:cNvPicPr>
            <p:nvPr/>
          </p:nvPicPr>
          <p:blipFill>
            <a:blip r:embed="rId5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13738" y="3016444"/>
              <a:ext cx="780288" cy="780288"/>
            </a:xfrm>
            <a:prstGeom prst="rect">
              <a:avLst/>
            </a:prstGeom>
          </p:spPr>
        </p:pic>
        <p:sp>
          <p:nvSpPr>
            <p:cNvPr id="37" name="TextBox 36"/>
            <p:cNvSpPr txBox="1"/>
            <p:nvPr/>
          </p:nvSpPr>
          <p:spPr>
            <a:xfrm>
              <a:off x="7052238" y="3675533"/>
              <a:ext cx="149411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Token Provider</a:t>
              </a:r>
              <a:endParaRPr lang="en-US" dirty="0"/>
            </a:p>
          </p:txBody>
        </p:sp>
      </p:grpSp>
      <p:cxnSp>
        <p:nvCxnSpPr>
          <p:cNvPr id="41" name="Straight Arrow Connector 40"/>
          <p:cNvCxnSpPr/>
          <p:nvPr/>
        </p:nvCxnSpPr>
        <p:spPr>
          <a:xfrm flipH="1" flipV="1">
            <a:off x="1270000" y="2793996"/>
            <a:ext cx="2990" cy="570079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7" name="Picture 46" descr="Internet (hollow).p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8798" y="2239497"/>
            <a:ext cx="1794615" cy="1794615"/>
          </a:xfrm>
          <a:prstGeom prst="rect">
            <a:avLst/>
          </a:prstGeom>
        </p:spPr>
      </p:pic>
      <p:cxnSp>
        <p:nvCxnSpPr>
          <p:cNvPr id="48" name="Straight Arrow Connector 47"/>
          <p:cNvCxnSpPr/>
          <p:nvPr/>
        </p:nvCxnSpPr>
        <p:spPr>
          <a:xfrm flipV="1">
            <a:off x="3125696" y="3799707"/>
            <a:ext cx="3240559" cy="27541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>
            <a:off x="3436470" y="1568824"/>
            <a:ext cx="2181412" cy="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3765177" y="1240118"/>
            <a:ext cx="16734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Established Trust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28678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3D16A-954B-4039-B02D-4F77AF210AA0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4" name="Picture 3" descr="overstuffmem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529" y="-7471"/>
            <a:ext cx="6865471" cy="6865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1185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ght Arrow 8"/>
          <p:cNvSpPr/>
          <p:nvPr/>
        </p:nvSpPr>
        <p:spPr>
          <a:xfrm>
            <a:off x="1733176" y="4572000"/>
            <a:ext cx="4676589" cy="672353"/>
          </a:xfrm>
          <a:prstGeom prst="rightArrow">
            <a:avLst/>
          </a:prstGeom>
          <a:solidFill>
            <a:schemeClr val="tx2">
              <a:lumMod val="20000"/>
              <a:lumOff val="80000"/>
              <a:alpha val="5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3D16A-954B-4039-B02D-4F77AF210AA0}" type="slidenum">
              <a:rPr lang="en-US" smtClean="0"/>
              <a:pPr/>
              <a:t>50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37212" y="734969"/>
            <a:ext cx="755639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Do I really know who you are saying you are is really who you say you are?</a:t>
            </a: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endParaRPr lang="en-US" sz="1400" dirty="0">
              <a:latin typeface="+mj-lt"/>
              <a:cs typeface="Helvetica Neue"/>
            </a:endParaRPr>
          </a:p>
          <a:p>
            <a:pPr>
              <a:lnSpc>
                <a:spcPct val="90000"/>
              </a:lnSpc>
            </a:pPr>
            <a:r>
              <a:rPr lang="en-US" sz="2400" dirty="0" smtClean="0">
                <a:solidFill>
                  <a:schemeClr val="bg1"/>
                </a:solidFill>
                <a:latin typeface="+mj-lt"/>
                <a:cs typeface="Helvetica Neue"/>
              </a:rPr>
              <a:t>Authentication: Assurance</a:t>
            </a:r>
            <a:endParaRPr lang="en-US" sz="2400" dirty="0">
              <a:solidFill>
                <a:schemeClr val="bg1"/>
              </a:solidFill>
              <a:latin typeface="+mj-lt"/>
              <a:cs typeface="Helvetica Neue"/>
            </a:endParaRPr>
          </a:p>
        </p:txBody>
      </p:sp>
      <p:sp>
        <p:nvSpPr>
          <p:cNvPr id="6" name="Oval Callout 5"/>
          <p:cNvSpPr/>
          <p:nvPr/>
        </p:nvSpPr>
        <p:spPr>
          <a:xfrm>
            <a:off x="149411" y="4288117"/>
            <a:ext cx="2554942" cy="1284942"/>
          </a:xfrm>
          <a:prstGeom prst="wedgeEllipseCallo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I am who I am.</a:t>
            </a:r>
            <a:endParaRPr lang="en-US" sz="28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1235" y="3668059"/>
            <a:ext cx="2472765" cy="247276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569882" y="5289176"/>
            <a:ext cx="1060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Courier New"/>
                <a:cs typeface="Courier New"/>
              </a:rPr>
              <a:t>abc123</a:t>
            </a:r>
            <a:endParaRPr lang="en-US" b="1" dirty="0">
              <a:latin typeface="Courier New"/>
              <a:cs typeface="Courier New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526117" y="4231342"/>
            <a:ext cx="15568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Courier New"/>
                <a:cs typeface="Courier New"/>
              </a:rPr>
              <a:t>OTP:946422</a:t>
            </a:r>
            <a:endParaRPr lang="en-US" b="1" dirty="0">
              <a:latin typeface="Courier New"/>
              <a:cs typeface="Courier New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7153" y="5109882"/>
            <a:ext cx="1194145" cy="1494118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990165" y="3693459"/>
            <a:ext cx="10608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Courier New"/>
                <a:cs typeface="Courier New"/>
              </a:rPr>
              <a:t>Social Login</a:t>
            </a:r>
            <a:endParaRPr lang="en-US" b="1" dirty="0">
              <a:latin typeface="Courier New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27353173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3D16A-954B-4039-B02D-4F77AF210AA0}" type="slidenum">
              <a:rPr lang="en-US" smtClean="0"/>
              <a:pPr/>
              <a:t>51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-10072"/>
            <a:ext cx="9144000" cy="646331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endParaRPr lang="en-US" sz="1400" dirty="0">
              <a:latin typeface="+mj-lt"/>
              <a:cs typeface="Helvetica Neue"/>
            </a:endParaRPr>
          </a:p>
          <a:p>
            <a:pPr>
              <a:lnSpc>
                <a:spcPct val="90000"/>
              </a:lnSpc>
            </a:pPr>
            <a:r>
              <a:rPr lang="en-US" sz="2400" dirty="0" smtClean="0">
                <a:solidFill>
                  <a:schemeClr val="bg1"/>
                </a:solidFill>
                <a:latin typeface="+mj-lt"/>
                <a:cs typeface="Helvetica Neue"/>
              </a:rPr>
              <a:t>Authorization</a:t>
            </a:r>
            <a:endParaRPr lang="en-US" sz="2400" dirty="0">
              <a:solidFill>
                <a:schemeClr val="bg1"/>
              </a:solidFill>
              <a:latin typeface="+mj-lt"/>
              <a:cs typeface="Helvetica Neue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02247" y="1093690"/>
            <a:ext cx="7425753" cy="1200328"/>
          </a:xfrm>
          <a:prstGeom prst="rect">
            <a:avLst/>
          </a:prstGeom>
          <a:solidFill>
            <a:srgbClr val="D9D9D9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Authorization</a:t>
            </a:r>
            <a:r>
              <a:rPr lang="en-US" sz="2400" dirty="0" smtClean="0"/>
              <a:t> is determining when and what an entity is entitled to do. It is the other half of the access policy.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66591" y="3439461"/>
            <a:ext cx="3854812" cy="255454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The way authorization decisions are made and applied at runtime are greatly determined by the security model.</a:t>
            </a:r>
            <a:endParaRPr lang="en-US" sz="2000" dirty="0"/>
          </a:p>
          <a:p>
            <a:pPr algn="ctr"/>
            <a:endParaRPr lang="en-US" sz="2000" dirty="0" smtClean="0"/>
          </a:p>
          <a:p>
            <a:pPr algn="ctr"/>
            <a:r>
              <a:rPr lang="en-US" sz="2000" dirty="0" smtClean="0"/>
              <a:t>Some models are purely policy (code).</a:t>
            </a:r>
          </a:p>
        </p:txBody>
      </p:sp>
      <p:cxnSp>
        <p:nvCxnSpPr>
          <p:cNvPr id="7" name="Straight Arrow Connector 6"/>
          <p:cNvCxnSpPr>
            <a:endCxn id="8" idx="2"/>
          </p:cNvCxnSpPr>
          <p:nvPr/>
        </p:nvCxnSpPr>
        <p:spPr>
          <a:xfrm flipV="1">
            <a:off x="4855874" y="2915027"/>
            <a:ext cx="980147" cy="1791444"/>
          </a:xfrm>
          <a:prstGeom prst="straightConnector1">
            <a:avLst/>
          </a:prstGeom>
          <a:ln w="7620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Snip Same Side Corner Rectangle 7"/>
          <p:cNvSpPr/>
          <p:nvPr/>
        </p:nvSpPr>
        <p:spPr>
          <a:xfrm>
            <a:off x="5836021" y="2504145"/>
            <a:ext cx="1933388" cy="821764"/>
          </a:xfrm>
          <a:prstGeom prst="snip2Same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Group Membership</a:t>
            </a:r>
            <a:endParaRPr lang="en-US" dirty="0"/>
          </a:p>
        </p:txBody>
      </p:sp>
      <p:sp>
        <p:nvSpPr>
          <p:cNvPr id="10" name="Snip Same Side Corner Rectangle 9"/>
          <p:cNvSpPr/>
          <p:nvPr/>
        </p:nvSpPr>
        <p:spPr>
          <a:xfrm>
            <a:off x="5839010" y="3582898"/>
            <a:ext cx="1933388" cy="821764"/>
          </a:xfrm>
          <a:prstGeom prst="snip2Same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Direct Assignment</a:t>
            </a:r>
            <a:endParaRPr lang="en-US" dirty="0"/>
          </a:p>
        </p:txBody>
      </p:sp>
      <p:sp>
        <p:nvSpPr>
          <p:cNvPr id="11" name="Snip Same Side Corner Rectangle 10"/>
          <p:cNvSpPr/>
          <p:nvPr/>
        </p:nvSpPr>
        <p:spPr>
          <a:xfrm>
            <a:off x="5839008" y="4658662"/>
            <a:ext cx="1933388" cy="821764"/>
          </a:xfrm>
          <a:prstGeom prst="snip2Same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Attribute</a:t>
            </a:r>
            <a:endParaRPr lang="en-US" dirty="0"/>
          </a:p>
        </p:txBody>
      </p:sp>
      <p:sp>
        <p:nvSpPr>
          <p:cNvPr id="12" name="Snip Same Side Corner Rectangle 11"/>
          <p:cNvSpPr/>
          <p:nvPr/>
        </p:nvSpPr>
        <p:spPr>
          <a:xfrm>
            <a:off x="5839009" y="5767298"/>
            <a:ext cx="1933388" cy="821764"/>
          </a:xfrm>
          <a:prstGeom prst="snip2Same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Assertion</a:t>
            </a:r>
            <a:endParaRPr lang="en-US" dirty="0"/>
          </a:p>
        </p:txBody>
      </p:sp>
      <p:cxnSp>
        <p:nvCxnSpPr>
          <p:cNvPr id="14" name="Straight Arrow Connector 13"/>
          <p:cNvCxnSpPr>
            <a:endCxn id="10" idx="2"/>
          </p:cNvCxnSpPr>
          <p:nvPr/>
        </p:nvCxnSpPr>
        <p:spPr>
          <a:xfrm flipV="1">
            <a:off x="4855874" y="3993780"/>
            <a:ext cx="983136" cy="742573"/>
          </a:xfrm>
          <a:prstGeom prst="straightConnector1">
            <a:avLst/>
          </a:prstGeom>
          <a:ln w="7620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endCxn id="11" idx="2"/>
          </p:cNvCxnSpPr>
          <p:nvPr/>
        </p:nvCxnSpPr>
        <p:spPr>
          <a:xfrm>
            <a:off x="4885756" y="4736353"/>
            <a:ext cx="953252" cy="333191"/>
          </a:xfrm>
          <a:prstGeom prst="straightConnector1">
            <a:avLst/>
          </a:prstGeom>
          <a:ln w="7620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endCxn id="12" idx="2"/>
          </p:cNvCxnSpPr>
          <p:nvPr/>
        </p:nvCxnSpPr>
        <p:spPr>
          <a:xfrm>
            <a:off x="4855874" y="4721413"/>
            <a:ext cx="983135" cy="1456767"/>
          </a:xfrm>
          <a:prstGeom prst="straightConnector1">
            <a:avLst/>
          </a:prstGeom>
          <a:ln w="7620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63837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Down Arrow 36"/>
          <p:cNvSpPr/>
          <p:nvPr/>
        </p:nvSpPr>
        <p:spPr>
          <a:xfrm>
            <a:off x="7503458" y="2931461"/>
            <a:ext cx="627529" cy="1001059"/>
          </a:xfrm>
          <a:prstGeom prst="downArrow">
            <a:avLst/>
          </a:prstGeom>
          <a:solidFill>
            <a:schemeClr val="bg1">
              <a:lumMod val="95000"/>
              <a:alpha val="2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Down Arrow 37"/>
          <p:cNvSpPr/>
          <p:nvPr/>
        </p:nvSpPr>
        <p:spPr>
          <a:xfrm>
            <a:off x="4099858" y="2949391"/>
            <a:ext cx="627529" cy="1001059"/>
          </a:xfrm>
          <a:prstGeom prst="downArrow">
            <a:avLst/>
          </a:prstGeom>
          <a:solidFill>
            <a:schemeClr val="bg1">
              <a:lumMod val="95000"/>
              <a:alpha val="2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Down Arrow 35"/>
          <p:cNvSpPr/>
          <p:nvPr/>
        </p:nvSpPr>
        <p:spPr>
          <a:xfrm>
            <a:off x="836705" y="2928473"/>
            <a:ext cx="627529" cy="1001059"/>
          </a:xfrm>
          <a:prstGeom prst="downArrow">
            <a:avLst/>
          </a:prstGeom>
          <a:solidFill>
            <a:schemeClr val="bg1">
              <a:lumMod val="95000"/>
              <a:alpha val="2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3D16A-954B-4039-B02D-4F77AF210AA0}" type="slidenum">
              <a:rPr lang="en-US" smtClean="0"/>
              <a:pPr/>
              <a:t>52</a:t>
            </a:fld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433291" y="1404463"/>
            <a:ext cx="7963647" cy="192741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shade val="95000"/>
                <a:satMod val="10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522940" y="2075144"/>
            <a:ext cx="1060824" cy="1133904"/>
            <a:chOff x="433296" y="1089032"/>
            <a:chExt cx="1060824" cy="1133904"/>
          </a:xfrm>
        </p:grpSpPr>
        <p:pic>
          <p:nvPicPr>
            <p:cNvPr id="6" name="Picture 5" descr="Lock, protected.png"/>
            <p:cNvPicPr>
              <a:picLocks noChangeAspect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1032" y="1089032"/>
              <a:ext cx="780288" cy="780288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433296" y="1822826"/>
              <a:ext cx="106082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Alarms</a:t>
              </a:r>
              <a:endParaRPr lang="en-US" sz="2000" dirty="0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7204634" y="2045259"/>
            <a:ext cx="1222186" cy="1196657"/>
            <a:chOff x="7055226" y="1118914"/>
            <a:chExt cx="1222186" cy="1196657"/>
          </a:xfrm>
        </p:grpSpPr>
        <p:pic>
          <p:nvPicPr>
            <p:cNvPr id="9" name="Picture 8" descr="User.pn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29856" y="1118914"/>
              <a:ext cx="780288" cy="780288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7055226" y="1915461"/>
              <a:ext cx="122218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err="1" smtClean="0"/>
                <a:t>Negan</a:t>
              </a:r>
              <a:endParaRPr lang="en-US" sz="2000" dirty="0"/>
            </a:p>
          </p:txBody>
        </p:sp>
      </p:grpSp>
      <p:cxnSp>
        <p:nvCxnSpPr>
          <p:cNvPr id="11" name="Straight Connector 10"/>
          <p:cNvCxnSpPr>
            <a:stCxn id="9" idx="1"/>
            <a:endCxn id="14" idx="3"/>
          </p:cNvCxnSpPr>
          <p:nvPr/>
        </p:nvCxnSpPr>
        <p:spPr>
          <a:xfrm flipH="1">
            <a:off x="5408703" y="2435403"/>
            <a:ext cx="1970561" cy="1494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63174" y="1509053"/>
            <a:ext cx="18377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smtClean="0"/>
              <a:t>Resource</a:t>
            </a:r>
            <a:endParaRPr lang="en-US" sz="2400" b="1" u="sng" dirty="0"/>
          </a:p>
        </p:txBody>
      </p:sp>
      <p:sp>
        <p:nvSpPr>
          <p:cNvPr id="13" name="TextBox 12"/>
          <p:cNvSpPr txBox="1"/>
          <p:nvPr/>
        </p:nvSpPr>
        <p:spPr>
          <a:xfrm>
            <a:off x="6905807" y="1512041"/>
            <a:ext cx="18377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smtClean="0"/>
              <a:t>User</a:t>
            </a:r>
            <a:endParaRPr lang="en-US" sz="2400" b="1" u="sng" dirty="0"/>
          </a:p>
        </p:txBody>
      </p:sp>
      <p:sp>
        <p:nvSpPr>
          <p:cNvPr id="14" name="Rounded Rectangle 13"/>
          <p:cNvSpPr/>
          <p:nvPr/>
        </p:nvSpPr>
        <p:spPr>
          <a:xfrm>
            <a:off x="3451409" y="2076814"/>
            <a:ext cx="1957294" cy="74705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FFFF"/>
                </a:solidFill>
              </a:rPr>
              <a:t>Manager</a:t>
            </a:r>
          </a:p>
        </p:txBody>
      </p:sp>
      <p:cxnSp>
        <p:nvCxnSpPr>
          <p:cNvPr id="15" name="Straight Connector 14"/>
          <p:cNvCxnSpPr>
            <a:stCxn id="14" idx="1"/>
            <a:endCxn id="6" idx="3"/>
          </p:cNvCxnSpPr>
          <p:nvPr/>
        </p:nvCxnSpPr>
        <p:spPr>
          <a:xfrm flipH="1">
            <a:off x="1450964" y="2450344"/>
            <a:ext cx="2000445" cy="1494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3502207" y="1515029"/>
            <a:ext cx="18377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smtClean="0"/>
              <a:t>Role</a:t>
            </a:r>
            <a:endParaRPr lang="en-US" sz="2400" b="1" u="sng" dirty="0"/>
          </a:p>
        </p:txBody>
      </p:sp>
      <p:sp>
        <p:nvSpPr>
          <p:cNvPr id="17" name="Rounded Rectangle 16"/>
          <p:cNvSpPr/>
          <p:nvPr/>
        </p:nvSpPr>
        <p:spPr>
          <a:xfrm>
            <a:off x="436280" y="4515213"/>
            <a:ext cx="7963647" cy="1927412"/>
          </a:xfrm>
          <a:prstGeom prst="roundRect">
            <a:avLst/>
          </a:prstGeom>
          <a:solidFill>
            <a:schemeClr val="accent3">
              <a:lumMod val="75000"/>
              <a:alpha val="15000"/>
            </a:schemeClr>
          </a:solidFill>
          <a:ln>
            <a:solidFill>
              <a:schemeClr val="accent1">
                <a:shade val="95000"/>
                <a:satMod val="10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/>
          <p:cNvGrpSpPr/>
          <p:nvPr/>
        </p:nvGrpSpPr>
        <p:grpSpPr>
          <a:xfrm>
            <a:off x="630516" y="5111188"/>
            <a:ext cx="1670425" cy="1381915"/>
            <a:chOff x="164354" y="1089032"/>
            <a:chExt cx="1670425" cy="1381915"/>
          </a:xfrm>
        </p:grpSpPr>
        <p:pic>
          <p:nvPicPr>
            <p:cNvPr id="19" name="Picture 18" descr="Lock, protected.png"/>
            <p:cNvPicPr>
              <a:picLocks noChangeAspect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1032" y="1089032"/>
              <a:ext cx="780288" cy="780288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>
              <a:off x="164354" y="1763061"/>
              <a:ext cx="167042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/>
                <a:t>Alarm Application</a:t>
              </a:r>
              <a:endParaRPr lang="en-US" sz="2000" dirty="0"/>
            </a:p>
          </p:txBody>
        </p:sp>
      </p:grpSp>
      <p:cxnSp>
        <p:nvCxnSpPr>
          <p:cNvPr id="24" name="Straight Connector 23"/>
          <p:cNvCxnSpPr>
            <a:endCxn id="27" idx="3"/>
          </p:cNvCxnSpPr>
          <p:nvPr/>
        </p:nvCxnSpPr>
        <p:spPr>
          <a:xfrm flipH="1">
            <a:off x="5411692" y="5558110"/>
            <a:ext cx="1102662" cy="298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690278" y="4619803"/>
            <a:ext cx="18377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smtClean="0"/>
              <a:t>Resource</a:t>
            </a:r>
            <a:endParaRPr lang="en-US" sz="2400" b="1" u="sng" dirty="0"/>
          </a:p>
        </p:txBody>
      </p:sp>
      <p:sp>
        <p:nvSpPr>
          <p:cNvPr id="26" name="TextBox 25"/>
          <p:cNvSpPr txBox="1"/>
          <p:nvPr/>
        </p:nvSpPr>
        <p:spPr>
          <a:xfrm>
            <a:off x="6460566" y="4622791"/>
            <a:ext cx="18377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smtClean="0"/>
              <a:t>Identity</a:t>
            </a:r>
            <a:endParaRPr lang="en-US" sz="2400" b="1" u="sng" dirty="0"/>
          </a:p>
        </p:txBody>
      </p:sp>
      <p:sp>
        <p:nvSpPr>
          <p:cNvPr id="27" name="Rounded Rectangle 26"/>
          <p:cNvSpPr/>
          <p:nvPr/>
        </p:nvSpPr>
        <p:spPr>
          <a:xfrm>
            <a:off x="3454398" y="5187564"/>
            <a:ext cx="1957294" cy="74705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rgbClr val="FFFFFF"/>
                </a:solidFill>
              </a:rPr>
              <a:t>gManager</a:t>
            </a:r>
            <a:endParaRPr lang="en-US" sz="2400" dirty="0">
              <a:solidFill>
                <a:srgbClr val="FFFFFF"/>
              </a:solidFill>
            </a:endParaRPr>
          </a:p>
        </p:txBody>
      </p:sp>
      <p:cxnSp>
        <p:nvCxnSpPr>
          <p:cNvPr id="28" name="Straight Connector 27"/>
          <p:cNvCxnSpPr>
            <a:stCxn id="27" idx="1"/>
          </p:cNvCxnSpPr>
          <p:nvPr/>
        </p:nvCxnSpPr>
        <p:spPr>
          <a:xfrm flipH="1">
            <a:off x="1942354" y="5561094"/>
            <a:ext cx="1512044" cy="11957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3505196" y="4625779"/>
            <a:ext cx="18377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smtClean="0"/>
              <a:t>Group</a:t>
            </a:r>
            <a:endParaRPr lang="en-US" sz="2400" b="1" u="sng" dirty="0"/>
          </a:p>
        </p:txBody>
      </p:sp>
      <p:sp>
        <p:nvSpPr>
          <p:cNvPr id="30" name="TextBox 29"/>
          <p:cNvSpPr txBox="1"/>
          <p:nvPr/>
        </p:nvSpPr>
        <p:spPr>
          <a:xfrm>
            <a:off x="6517343" y="5178603"/>
            <a:ext cx="18556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/>
              <a:t>Negan@Joes.com</a:t>
            </a:r>
            <a:endParaRPr lang="en-US" sz="2000" dirty="0"/>
          </a:p>
        </p:txBody>
      </p:sp>
      <p:sp>
        <p:nvSpPr>
          <p:cNvPr id="34" name="TextBox 33"/>
          <p:cNvSpPr txBox="1"/>
          <p:nvPr/>
        </p:nvSpPr>
        <p:spPr>
          <a:xfrm>
            <a:off x="612589" y="926347"/>
            <a:ext cx="52742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Logical/Management</a:t>
            </a:r>
            <a:endParaRPr lang="en-US" sz="2800" dirty="0"/>
          </a:p>
        </p:txBody>
      </p:sp>
      <p:sp>
        <p:nvSpPr>
          <p:cNvPr id="35" name="TextBox 34"/>
          <p:cNvSpPr txBox="1"/>
          <p:nvPr/>
        </p:nvSpPr>
        <p:spPr>
          <a:xfrm>
            <a:off x="525933" y="4052038"/>
            <a:ext cx="54057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Deployed/Runtime</a:t>
            </a:r>
            <a:endParaRPr lang="en-US" sz="2800" dirty="0"/>
          </a:p>
        </p:txBody>
      </p:sp>
      <p:sp>
        <p:nvSpPr>
          <p:cNvPr id="40" name="TextBox 39"/>
          <p:cNvSpPr txBox="1"/>
          <p:nvPr/>
        </p:nvSpPr>
        <p:spPr>
          <a:xfrm>
            <a:off x="0" y="-10072"/>
            <a:ext cx="9144000" cy="646331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endParaRPr lang="en-US" sz="1400" dirty="0">
              <a:latin typeface="+mj-lt"/>
              <a:cs typeface="Helvetica Neue"/>
            </a:endParaRPr>
          </a:p>
          <a:p>
            <a:pPr>
              <a:lnSpc>
                <a:spcPct val="90000"/>
              </a:lnSpc>
            </a:pPr>
            <a:r>
              <a:rPr lang="en-US" sz="2400" dirty="0" smtClean="0">
                <a:solidFill>
                  <a:schemeClr val="bg1"/>
                </a:solidFill>
                <a:latin typeface="+mj-lt"/>
                <a:cs typeface="Helvetica Neue"/>
              </a:rPr>
              <a:t>Access Control: Logical to Runtime</a:t>
            </a:r>
            <a:endParaRPr lang="en-US" sz="2400" dirty="0">
              <a:solidFill>
                <a:schemeClr val="bg1"/>
              </a:solidFill>
              <a:latin typeface="+mj-lt"/>
              <a:cs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2508848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3D16A-954B-4039-B02D-4F77AF210AA0}" type="slidenum">
              <a:rPr lang="en-US" smtClean="0"/>
              <a:pPr/>
              <a:t>53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5388" y="4563784"/>
            <a:ext cx="5994400" cy="18542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0" y="-10072"/>
            <a:ext cx="9144000" cy="646331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endParaRPr lang="en-US" sz="1400" dirty="0">
              <a:latin typeface="+mj-lt"/>
              <a:cs typeface="Helvetica Neue"/>
            </a:endParaRPr>
          </a:p>
          <a:p>
            <a:pPr>
              <a:lnSpc>
                <a:spcPct val="90000"/>
              </a:lnSpc>
            </a:pPr>
            <a:r>
              <a:rPr lang="en-US" sz="2400" dirty="0" smtClean="0">
                <a:solidFill>
                  <a:schemeClr val="bg1"/>
                </a:solidFill>
                <a:latin typeface="+mj-lt"/>
                <a:cs typeface="Helvetica Neue"/>
              </a:rPr>
              <a:t>Access Control: Linux permission examples</a:t>
            </a:r>
            <a:endParaRPr lang="en-US" sz="2400" dirty="0">
              <a:solidFill>
                <a:schemeClr val="bg1"/>
              </a:solidFill>
              <a:latin typeface="+mj-lt"/>
              <a:cs typeface="Helvetica Neue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337235"/>
            <a:ext cx="9144000" cy="2522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98462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3D16A-954B-4039-B02D-4F77AF210AA0}" type="slidenum">
              <a:rPr lang="en-US" smtClean="0"/>
              <a:pPr/>
              <a:t>54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866586" y="670929"/>
            <a:ext cx="8277414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Courier New"/>
                <a:cs typeface="Courier New"/>
              </a:rPr>
              <a:t>{</a:t>
            </a:r>
          </a:p>
          <a:p>
            <a:r>
              <a:rPr lang="en-US" sz="2400" dirty="0">
                <a:latin typeface="Courier New"/>
                <a:cs typeface="Courier New"/>
              </a:rPr>
              <a:t>  "Version":"2012-10-17",</a:t>
            </a:r>
          </a:p>
          <a:p>
            <a:r>
              <a:rPr lang="en-US" sz="2400" dirty="0">
                <a:latin typeface="Courier New"/>
                <a:cs typeface="Courier New"/>
              </a:rPr>
              <a:t>  "Statement":[</a:t>
            </a:r>
          </a:p>
          <a:p>
            <a:r>
              <a:rPr lang="en-US" sz="2400" dirty="0">
                <a:latin typeface="Courier New"/>
                <a:cs typeface="Courier New"/>
              </a:rPr>
              <a:t>    {</a:t>
            </a:r>
          </a:p>
          <a:p>
            <a:r>
              <a:rPr lang="en-US" sz="2400" dirty="0">
                <a:latin typeface="Courier New"/>
                <a:cs typeface="Courier New"/>
              </a:rPr>
              <a:t>      "Sid":"</a:t>
            </a:r>
            <a:r>
              <a:rPr lang="en-US" sz="2400" dirty="0" err="1">
                <a:latin typeface="Courier New"/>
                <a:cs typeface="Courier New"/>
              </a:rPr>
              <a:t>AddPerm</a:t>
            </a:r>
            <a:r>
              <a:rPr lang="en-US" sz="2400" dirty="0">
                <a:latin typeface="Courier New"/>
                <a:cs typeface="Courier New"/>
              </a:rPr>
              <a:t>",</a:t>
            </a:r>
          </a:p>
          <a:p>
            <a:r>
              <a:rPr lang="en-US" sz="2400" dirty="0">
                <a:latin typeface="Courier New"/>
                <a:cs typeface="Courier New"/>
              </a:rPr>
              <a:t>      "</a:t>
            </a:r>
            <a:r>
              <a:rPr lang="en-US" sz="2400" dirty="0" err="1">
                <a:latin typeface="Courier New"/>
                <a:cs typeface="Courier New"/>
              </a:rPr>
              <a:t>Effect":"Allow</a:t>
            </a:r>
            <a:r>
              <a:rPr lang="en-US" sz="2400" dirty="0">
                <a:latin typeface="Courier New"/>
                <a:cs typeface="Courier New"/>
              </a:rPr>
              <a:t>",</a:t>
            </a:r>
          </a:p>
          <a:p>
            <a:r>
              <a:rPr lang="en-US" sz="2400" dirty="0">
                <a:latin typeface="Courier New"/>
                <a:cs typeface="Courier New"/>
              </a:rPr>
              <a:t>      "Principal": "*",</a:t>
            </a:r>
          </a:p>
          <a:p>
            <a:r>
              <a:rPr lang="en-US" sz="2400" dirty="0">
                <a:latin typeface="Courier New"/>
                <a:cs typeface="Courier New"/>
              </a:rPr>
              <a:t>      "Action":["s3:GetObject"],</a:t>
            </a:r>
          </a:p>
          <a:p>
            <a:r>
              <a:rPr lang="en-US" sz="2400" dirty="0">
                <a:latin typeface="Courier New"/>
                <a:cs typeface="Courier New"/>
              </a:rPr>
              <a:t>      "Resource":["arn:aws:s3::</a:t>
            </a:r>
            <a:r>
              <a:rPr lang="en-US" sz="2400" dirty="0" smtClean="0">
                <a:latin typeface="Courier New"/>
                <a:cs typeface="Courier New"/>
              </a:rPr>
              <a:t>:</a:t>
            </a:r>
            <a:r>
              <a:rPr lang="en-US" sz="2400" dirty="0" err="1" smtClean="0">
                <a:latin typeface="Courier New"/>
                <a:cs typeface="Courier New"/>
              </a:rPr>
              <a:t>joesbucket</a:t>
            </a:r>
            <a:r>
              <a:rPr lang="en-US" sz="2400" dirty="0">
                <a:latin typeface="Courier New"/>
                <a:cs typeface="Courier New"/>
              </a:rPr>
              <a:t>/*"]</a:t>
            </a:r>
          </a:p>
          <a:p>
            <a:r>
              <a:rPr lang="en-US" sz="2400" dirty="0">
                <a:latin typeface="Courier New"/>
                <a:cs typeface="Courier New"/>
              </a:rPr>
              <a:t>    }</a:t>
            </a:r>
          </a:p>
          <a:p>
            <a:r>
              <a:rPr lang="en-US" sz="2400" dirty="0">
                <a:latin typeface="Courier New"/>
                <a:cs typeface="Courier New"/>
              </a:rPr>
              <a:t>  ]</a:t>
            </a:r>
          </a:p>
          <a:p>
            <a:r>
              <a:rPr lang="en-US" sz="2400" dirty="0">
                <a:latin typeface="Courier New"/>
                <a:cs typeface="Courier New"/>
              </a:rPr>
              <a:t>}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-10072"/>
            <a:ext cx="9144000" cy="646331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endParaRPr lang="en-US" sz="1400" dirty="0">
              <a:latin typeface="+mj-lt"/>
              <a:cs typeface="Helvetica Neue"/>
            </a:endParaRPr>
          </a:p>
          <a:p>
            <a:pPr>
              <a:lnSpc>
                <a:spcPct val="90000"/>
              </a:lnSpc>
            </a:pPr>
            <a:r>
              <a:rPr lang="en-US" sz="2400" dirty="0" smtClean="0">
                <a:solidFill>
                  <a:schemeClr val="bg1"/>
                </a:solidFill>
                <a:latin typeface="+mj-lt"/>
                <a:cs typeface="Helvetica Neue"/>
              </a:rPr>
              <a:t>Authorization: AWS Policy</a:t>
            </a:r>
            <a:endParaRPr lang="en-US" sz="2400" dirty="0">
              <a:solidFill>
                <a:schemeClr val="bg1"/>
              </a:solidFill>
              <a:latin typeface="+mj-lt"/>
              <a:cs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38843714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3D16A-954B-4039-B02D-4F77AF210AA0}" type="slidenum">
              <a:rPr lang="en-US" smtClean="0"/>
              <a:pPr/>
              <a:t>55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-10072"/>
            <a:ext cx="9144000" cy="646331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endParaRPr lang="en-US" sz="1400" dirty="0">
              <a:latin typeface="+mj-lt"/>
              <a:cs typeface="Helvetica Neue"/>
            </a:endParaRPr>
          </a:p>
          <a:p>
            <a:pPr>
              <a:lnSpc>
                <a:spcPct val="90000"/>
              </a:lnSpc>
            </a:pPr>
            <a:r>
              <a:rPr lang="en-US" sz="2400" dirty="0" smtClean="0">
                <a:solidFill>
                  <a:schemeClr val="bg1"/>
                </a:solidFill>
                <a:latin typeface="+mj-lt"/>
                <a:cs typeface="Helvetica Neue"/>
              </a:rPr>
              <a:t>Authorization: Entitlements - SAML</a:t>
            </a:r>
            <a:endParaRPr lang="en-US" sz="2400" dirty="0">
              <a:solidFill>
                <a:schemeClr val="bg1"/>
              </a:solidFill>
              <a:latin typeface="+mj-lt"/>
              <a:cs typeface="Helvetica Neue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43647" y="1264547"/>
            <a:ext cx="9816353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>
                <a:latin typeface="Courier New"/>
                <a:cs typeface="Courier New"/>
              </a:rPr>
              <a:t>saml:AttributeStatement</a:t>
            </a:r>
            <a:r>
              <a:rPr lang="en-US" sz="2400" dirty="0">
                <a:latin typeface="Courier New"/>
                <a:cs typeface="Courier New"/>
              </a:rPr>
              <a:t>&gt;</a:t>
            </a:r>
          </a:p>
          <a:p>
            <a:r>
              <a:rPr lang="en-US" sz="2400" dirty="0">
                <a:latin typeface="Courier New"/>
                <a:cs typeface="Courier New"/>
              </a:rPr>
              <a:t>   &lt;</a:t>
            </a:r>
            <a:r>
              <a:rPr lang="en-US" sz="2400" dirty="0" err="1">
                <a:latin typeface="Courier New"/>
                <a:cs typeface="Courier New"/>
              </a:rPr>
              <a:t>saml:Attribute</a:t>
            </a:r>
            <a:r>
              <a:rPr lang="en-US" sz="2400" dirty="0">
                <a:latin typeface="Courier New"/>
                <a:cs typeface="Courier New"/>
              </a:rPr>
              <a:t> Name</a:t>
            </a:r>
            <a:r>
              <a:rPr lang="en-US" sz="2400" dirty="0" smtClean="0">
                <a:latin typeface="Courier New"/>
                <a:cs typeface="Courier New"/>
              </a:rPr>
              <a:t>=</a:t>
            </a:r>
            <a:r>
              <a:rPr lang="en-US" sz="2400" b="1" dirty="0" smtClean="0">
                <a:latin typeface="Courier New"/>
                <a:cs typeface="Courier New"/>
              </a:rPr>
              <a:t>”</a:t>
            </a:r>
            <a:r>
              <a:rPr lang="en-US" sz="2400" b="1" dirty="0" err="1" smtClean="0">
                <a:latin typeface="Courier New"/>
                <a:cs typeface="Courier New"/>
              </a:rPr>
              <a:t>User_name</a:t>
            </a:r>
            <a:r>
              <a:rPr lang="en-US" sz="2400" b="1" dirty="0" smtClean="0">
                <a:latin typeface="Courier New"/>
                <a:cs typeface="Courier New"/>
              </a:rPr>
              <a:t>"</a:t>
            </a:r>
            <a:r>
              <a:rPr lang="en-US" sz="2400" dirty="0">
                <a:latin typeface="Courier New"/>
                <a:cs typeface="Courier New"/>
              </a:rPr>
              <a:t>&gt;</a:t>
            </a:r>
          </a:p>
          <a:p>
            <a:r>
              <a:rPr lang="en-US" sz="2400" dirty="0">
                <a:latin typeface="Courier New"/>
                <a:cs typeface="Courier New"/>
              </a:rPr>
              <a:t>      &lt;</a:t>
            </a:r>
            <a:r>
              <a:rPr lang="en-US" sz="2400" dirty="0" err="1">
                <a:latin typeface="Courier New"/>
                <a:cs typeface="Courier New"/>
              </a:rPr>
              <a:t>saml:AttributeValue</a:t>
            </a:r>
            <a:r>
              <a:rPr lang="en-US" sz="2400" dirty="0">
                <a:latin typeface="Courier New"/>
                <a:cs typeface="Courier New"/>
              </a:rPr>
              <a:t> </a:t>
            </a:r>
            <a:r>
              <a:rPr lang="en-US" sz="2400" dirty="0" err="1">
                <a:latin typeface="Courier New"/>
                <a:cs typeface="Courier New"/>
              </a:rPr>
              <a:t>xsi:type</a:t>
            </a:r>
            <a:r>
              <a:rPr lang="en-US" sz="2400" dirty="0">
                <a:latin typeface="Courier New"/>
                <a:cs typeface="Courier New"/>
              </a:rPr>
              <a:t>="</a:t>
            </a:r>
            <a:r>
              <a:rPr lang="en-US" sz="2400" dirty="0" err="1">
                <a:latin typeface="Courier New"/>
                <a:cs typeface="Courier New"/>
              </a:rPr>
              <a:t>xs:anyType</a:t>
            </a:r>
            <a:r>
              <a:rPr lang="en-US" sz="2400" dirty="0">
                <a:latin typeface="Courier New"/>
                <a:cs typeface="Courier New"/>
              </a:rPr>
              <a:t>"</a:t>
            </a:r>
            <a:r>
              <a:rPr lang="en-US" sz="2400" dirty="0" smtClean="0">
                <a:latin typeface="Courier New"/>
                <a:cs typeface="Courier New"/>
              </a:rPr>
              <a:t>&gt;</a:t>
            </a:r>
            <a:r>
              <a:rPr lang="en-US" sz="2400" b="1" dirty="0" smtClean="0">
                <a:latin typeface="Courier New"/>
                <a:cs typeface="Courier New"/>
              </a:rPr>
              <a:t>Rick Grimes</a:t>
            </a:r>
            <a:r>
              <a:rPr lang="en-US" sz="2400" dirty="0" smtClean="0">
                <a:latin typeface="Courier New"/>
                <a:cs typeface="Courier New"/>
              </a:rPr>
              <a:t>&lt;</a:t>
            </a:r>
            <a:r>
              <a:rPr lang="en-US" sz="2400" dirty="0">
                <a:latin typeface="Courier New"/>
                <a:cs typeface="Courier New"/>
              </a:rPr>
              <a:t>/</a:t>
            </a:r>
            <a:r>
              <a:rPr lang="en-US" sz="2400" dirty="0" err="1">
                <a:latin typeface="Courier New"/>
                <a:cs typeface="Courier New"/>
              </a:rPr>
              <a:t>saml:AttributeValue</a:t>
            </a:r>
            <a:r>
              <a:rPr lang="en-US" sz="2400" dirty="0">
                <a:latin typeface="Courier New"/>
                <a:cs typeface="Courier New"/>
              </a:rPr>
              <a:t>&gt;</a:t>
            </a:r>
          </a:p>
          <a:p>
            <a:r>
              <a:rPr lang="en-US" sz="2400" dirty="0">
                <a:latin typeface="Courier New"/>
                <a:cs typeface="Courier New"/>
              </a:rPr>
              <a:t>   &lt;/</a:t>
            </a:r>
            <a:r>
              <a:rPr lang="en-US" sz="2400" dirty="0" err="1">
                <a:latin typeface="Courier New"/>
                <a:cs typeface="Courier New"/>
              </a:rPr>
              <a:t>saml:Attribute</a:t>
            </a:r>
            <a:r>
              <a:rPr lang="en-US" sz="2400" dirty="0">
                <a:latin typeface="Courier New"/>
                <a:cs typeface="Courier New"/>
              </a:rPr>
              <a:t>&gt;</a:t>
            </a:r>
          </a:p>
          <a:p>
            <a:endParaRPr lang="en-US" sz="2400" dirty="0">
              <a:latin typeface="Courier New"/>
              <a:cs typeface="Courier New"/>
            </a:endParaRPr>
          </a:p>
          <a:p>
            <a:r>
              <a:rPr lang="en-US" sz="2400" dirty="0">
                <a:latin typeface="Courier New"/>
                <a:cs typeface="Courier New"/>
              </a:rPr>
              <a:t>   &lt;</a:t>
            </a:r>
            <a:r>
              <a:rPr lang="en-US" sz="2400" dirty="0" err="1">
                <a:latin typeface="Courier New"/>
                <a:cs typeface="Courier New"/>
              </a:rPr>
              <a:t>saml:Attribute</a:t>
            </a:r>
            <a:r>
              <a:rPr lang="en-US" sz="2400" dirty="0">
                <a:latin typeface="Courier New"/>
                <a:cs typeface="Courier New"/>
              </a:rPr>
              <a:t> Name</a:t>
            </a:r>
            <a:r>
              <a:rPr lang="en-US" sz="2400" dirty="0" smtClean="0">
                <a:latin typeface="Courier New"/>
                <a:cs typeface="Courier New"/>
              </a:rPr>
              <a:t>=”</a:t>
            </a:r>
            <a:r>
              <a:rPr lang="en-US" sz="2400" b="1" dirty="0" err="1" smtClean="0">
                <a:latin typeface="Courier New"/>
                <a:cs typeface="Courier New"/>
              </a:rPr>
              <a:t>user_email</a:t>
            </a:r>
            <a:r>
              <a:rPr lang="en-US" sz="2400" dirty="0" smtClean="0">
                <a:latin typeface="Courier New"/>
                <a:cs typeface="Courier New"/>
              </a:rPr>
              <a:t>"</a:t>
            </a:r>
            <a:r>
              <a:rPr lang="en-US" sz="2400" dirty="0">
                <a:latin typeface="Courier New"/>
                <a:cs typeface="Courier New"/>
              </a:rPr>
              <a:t>&gt;</a:t>
            </a:r>
          </a:p>
          <a:p>
            <a:r>
              <a:rPr lang="en-US" sz="2400" dirty="0">
                <a:latin typeface="Courier New"/>
                <a:cs typeface="Courier New"/>
              </a:rPr>
              <a:t>         &lt;</a:t>
            </a:r>
            <a:r>
              <a:rPr lang="en-US" sz="2400" dirty="0" err="1">
                <a:latin typeface="Courier New"/>
                <a:cs typeface="Courier New"/>
              </a:rPr>
              <a:t>saml:AttributeValue</a:t>
            </a:r>
            <a:r>
              <a:rPr lang="en-US" sz="2400" dirty="0">
                <a:latin typeface="Courier New"/>
                <a:cs typeface="Courier New"/>
              </a:rPr>
              <a:t> </a:t>
            </a:r>
            <a:r>
              <a:rPr lang="en-US" sz="2400" dirty="0" err="1">
                <a:latin typeface="Courier New"/>
                <a:cs typeface="Courier New"/>
              </a:rPr>
              <a:t>xsi:type</a:t>
            </a:r>
            <a:r>
              <a:rPr lang="en-US" sz="2400" dirty="0">
                <a:latin typeface="Courier New"/>
                <a:cs typeface="Courier New"/>
              </a:rPr>
              <a:t>="</a:t>
            </a:r>
            <a:r>
              <a:rPr lang="en-US" sz="2400" dirty="0" err="1">
                <a:latin typeface="Courier New"/>
                <a:cs typeface="Courier New"/>
              </a:rPr>
              <a:t>xs:anyType</a:t>
            </a:r>
            <a:r>
              <a:rPr lang="en-US" sz="2400" dirty="0">
                <a:latin typeface="Courier New"/>
                <a:cs typeface="Courier New"/>
              </a:rPr>
              <a:t>"</a:t>
            </a:r>
            <a:r>
              <a:rPr lang="en-US" sz="2400" dirty="0" smtClean="0">
                <a:latin typeface="Courier New"/>
                <a:cs typeface="Courier New"/>
              </a:rPr>
              <a:t>&gt;</a:t>
            </a:r>
            <a:r>
              <a:rPr lang="en-US" sz="2400" b="1" dirty="0" err="1" smtClean="0">
                <a:latin typeface="Courier New"/>
                <a:cs typeface="Courier New"/>
              </a:rPr>
              <a:t>rick@joes.com</a:t>
            </a:r>
            <a:r>
              <a:rPr lang="en-US" sz="2400" dirty="0" smtClean="0">
                <a:latin typeface="Courier New"/>
                <a:cs typeface="Courier New"/>
              </a:rPr>
              <a:t>&lt;</a:t>
            </a:r>
            <a:r>
              <a:rPr lang="en-US" sz="2400" dirty="0">
                <a:latin typeface="Courier New"/>
                <a:cs typeface="Courier New"/>
              </a:rPr>
              <a:t>/</a:t>
            </a:r>
            <a:r>
              <a:rPr lang="en-US" sz="2400" dirty="0" err="1">
                <a:latin typeface="Courier New"/>
                <a:cs typeface="Courier New"/>
              </a:rPr>
              <a:t>saml:AttributeValue</a:t>
            </a:r>
            <a:r>
              <a:rPr lang="en-US" sz="2400" dirty="0">
                <a:latin typeface="Courier New"/>
                <a:cs typeface="Courier New"/>
              </a:rPr>
              <a:t>&gt;</a:t>
            </a:r>
          </a:p>
          <a:p>
            <a:r>
              <a:rPr lang="en-US" sz="2400" dirty="0">
                <a:latin typeface="Courier New"/>
                <a:cs typeface="Courier New"/>
              </a:rPr>
              <a:t>   &lt;/</a:t>
            </a:r>
            <a:r>
              <a:rPr lang="en-US" sz="2400" dirty="0" err="1">
                <a:latin typeface="Courier New"/>
                <a:cs typeface="Courier New"/>
              </a:rPr>
              <a:t>saml:Attribute</a:t>
            </a:r>
            <a:r>
              <a:rPr lang="en-US" sz="2400" dirty="0">
                <a:latin typeface="Courier New"/>
                <a:cs typeface="Courier New"/>
              </a:rPr>
              <a:t>&gt;</a:t>
            </a:r>
          </a:p>
          <a:p>
            <a:r>
              <a:rPr lang="en-US" sz="2400" dirty="0">
                <a:latin typeface="Courier New"/>
                <a:cs typeface="Courier New"/>
              </a:rPr>
              <a:t>&lt;/</a:t>
            </a:r>
            <a:r>
              <a:rPr lang="en-US" sz="2400" dirty="0" err="1">
                <a:latin typeface="Courier New"/>
                <a:cs typeface="Courier New"/>
              </a:rPr>
              <a:t>saml:AttributeStatement</a:t>
            </a:r>
            <a:r>
              <a:rPr lang="en-US" sz="2400" dirty="0">
                <a:latin typeface="Courier New"/>
                <a:cs typeface="Courier New"/>
              </a:rPr>
              <a:t>&gt;</a:t>
            </a:r>
          </a:p>
        </p:txBody>
      </p:sp>
    </p:spTree>
    <p:extLst>
      <p:ext uri="{BB962C8B-B14F-4D97-AF65-F5344CB8AC3E}">
        <p14:creationId xmlns:p14="http://schemas.microsoft.com/office/powerpoint/2010/main" val="21125583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3D16A-954B-4039-B02D-4F77AF210AA0}" type="slidenum">
              <a:rPr lang="en-US" smtClean="0"/>
              <a:pPr/>
              <a:t>56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-10072"/>
            <a:ext cx="9144000" cy="646331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endParaRPr lang="en-US" sz="1400" dirty="0">
              <a:latin typeface="+mj-lt"/>
              <a:cs typeface="Helvetica Neue"/>
            </a:endParaRPr>
          </a:p>
          <a:p>
            <a:pPr>
              <a:lnSpc>
                <a:spcPct val="90000"/>
              </a:lnSpc>
            </a:pPr>
            <a:r>
              <a:rPr lang="en-US" sz="2400" dirty="0" smtClean="0">
                <a:solidFill>
                  <a:schemeClr val="bg1"/>
                </a:solidFill>
                <a:latin typeface="+mj-lt"/>
                <a:cs typeface="Helvetica Neue"/>
              </a:rPr>
              <a:t>Authorization: Entitlements – </a:t>
            </a:r>
            <a:r>
              <a:rPr lang="en-US" sz="2400" dirty="0" err="1" smtClean="0">
                <a:solidFill>
                  <a:schemeClr val="bg1"/>
                </a:solidFill>
                <a:latin typeface="+mj-lt"/>
                <a:cs typeface="Helvetica Neue"/>
              </a:rPr>
              <a:t>Oauth</a:t>
            </a:r>
            <a:r>
              <a:rPr lang="en-US" sz="2400" dirty="0" smtClean="0">
                <a:solidFill>
                  <a:schemeClr val="bg1"/>
                </a:solidFill>
                <a:latin typeface="+mj-lt"/>
                <a:cs typeface="Helvetica Neue"/>
              </a:rPr>
              <a:t> 2 Token</a:t>
            </a:r>
            <a:endParaRPr lang="en-US" sz="2400" dirty="0">
              <a:solidFill>
                <a:schemeClr val="bg1"/>
              </a:solidFill>
              <a:latin typeface="+mj-lt"/>
              <a:cs typeface="Helvetica Neue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39059" y="949102"/>
            <a:ext cx="8725647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Courier New"/>
                <a:cs typeface="Courier New"/>
              </a:rPr>
              <a:t>{"access_token":"ACCESS_TOKEN"</a:t>
            </a:r>
            <a:r>
              <a:rPr lang="en-US" sz="2800" dirty="0" smtClean="0">
                <a:latin typeface="Courier New"/>
                <a:cs typeface="Courier New"/>
              </a:rPr>
              <a:t>,</a:t>
            </a:r>
          </a:p>
          <a:p>
            <a:r>
              <a:rPr lang="en-US" sz="2800" dirty="0">
                <a:latin typeface="Courier New"/>
                <a:cs typeface="Courier New"/>
              </a:rPr>
              <a:t>	</a:t>
            </a:r>
            <a:r>
              <a:rPr lang="en-US" sz="2800" dirty="0" smtClean="0">
                <a:latin typeface="Courier New"/>
                <a:cs typeface="Courier New"/>
              </a:rPr>
              <a:t>"</a:t>
            </a:r>
            <a:r>
              <a:rPr lang="en-US" sz="2800" dirty="0">
                <a:latin typeface="Courier New"/>
                <a:cs typeface="Courier New"/>
              </a:rPr>
              <a:t>token_type":"bearer"</a:t>
            </a:r>
            <a:r>
              <a:rPr lang="en-US" sz="2800" dirty="0" smtClean="0">
                <a:latin typeface="Courier New"/>
                <a:cs typeface="Courier New"/>
              </a:rPr>
              <a:t>,</a:t>
            </a:r>
          </a:p>
          <a:p>
            <a:r>
              <a:rPr lang="en-US" sz="2800" dirty="0">
                <a:latin typeface="Courier New"/>
                <a:cs typeface="Courier New"/>
              </a:rPr>
              <a:t>	</a:t>
            </a:r>
            <a:r>
              <a:rPr lang="en-US" sz="2800" dirty="0" smtClean="0">
                <a:latin typeface="Courier New"/>
                <a:cs typeface="Courier New"/>
              </a:rPr>
              <a:t>"</a:t>
            </a:r>
            <a:r>
              <a:rPr lang="en-US" sz="2800" dirty="0">
                <a:latin typeface="Courier New"/>
                <a:cs typeface="Courier New"/>
              </a:rPr>
              <a:t>expires_in":2592000</a:t>
            </a:r>
            <a:r>
              <a:rPr lang="en-US" sz="2800" dirty="0" smtClean="0">
                <a:latin typeface="Courier New"/>
                <a:cs typeface="Courier New"/>
              </a:rPr>
              <a:t>,</a:t>
            </a:r>
          </a:p>
          <a:p>
            <a:r>
              <a:rPr lang="en-US" sz="2800" dirty="0">
                <a:latin typeface="Courier New"/>
                <a:cs typeface="Courier New"/>
              </a:rPr>
              <a:t>	</a:t>
            </a:r>
            <a:r>
              <a:rPr lang="en-US" sz="2800" dirty="0" smtClean="0">
                <a:latin typeface="Courier New"/>
                <a:cs typeface="Courier New"/>
              </a:rPr>
              <a:t>"</a:t>
            </a:r>
            <a:r>
              <a:rPr lang="en-US" sz="2800" dirty="0">
                <a:latin typeface="Courier New"/>
                <a:cs typeface="Courier New"/>
              </a:rPr>
              <a:t>refresh_token":"REFRESH_TOKEN"</a:t>
            </a:r>
            <a:r>
              <a:rPr lang="en-US" sz="2800" dirty="0" smtClean="0">
                <a:latin typeface="Courier New"/>
                <a:cs typeface="Courier New"/>
              </a:rPr>
              <a:t>,</a:t>
            </a:r>
          </a:p>
          <a:p>
            <a:r>
              <a:rPr lang="en-US" sz="2800" dirty="0">
                <a:latin typeface="Courier New"/>
                <a:cs typeface="Courier New"/>
              </a:rPr>
              <a:t>	</a:t>
            </a:r>
            <a:r>
              <a:rPr lang="en-US" sz="2800" dirty="0" smtClean="0">
                <a:latin typeface="Courier New"/>
                <a:cs typeface="Courier New"/>
              </a:rPr>
              <a:t>"</a:t>
            </a:r>
            <a:r>
              <a:rPr lang="en-US" sz="2800" dirty="0">
                <a:latin typeface="Courier New"/>
                <a:cs typeface="Courier New"/>
              </a:rPr>
              <a:t>scope":"read"</a:t>
            </a:r>
            <a:r>
              <a:rPr lang="en-US" sz="2800" dirty="0" smtClean="0">
                <a:latin typeface="Courier New"/>
                <a:cs typeface="Courier New"/>
              </a:rPr>
              <a:t>,</a:t>
            </a:r>
          </a:p>
          <a:p>
            <a:r>
              <a:rPr lang="en-US" sz="2800" dirty="0">
                <a:latin typeface="Courier New"/>
                <a:cs typeface="Courier New"/>
              </a:rPr>
              <a:t>	</a:t>
            </a:r>
            <a:r>
              <a:rPr lang="en-US" sz="2800" dirty="0" smtClean="0">
                <a:latin typeface="Courier New"/>
                <a:cs typeface="Courier New"/>
              </a:rPr>
              <a:t>"</a:t>
            </a:r>
            <a:r>
              <a:rPr lang="en-US" sz="2800" b="1" dirty="0">
                <a:latin typeface="Courier New"/>
                <a:cs typeface="Courier New"/>
              </a:rPr>
              <a:t>uid</a:t>
            </a:r>
            <a:r>
              <a:rPr lang="en-US" sz="2800" dirty="0">
                <a:latin typeface="Courier New"/>
                <a:cs typeface="Courier New"/>
              </a:rPr>
              <a:t>":100101</a:t>
            </a:r>
            <a:r>
              <a:rPr lang="en-US" sz="2800" dirty="0" smtClean="0">
                <a:latin typeface="Courier New"/>
                <a:cs typeface="Courier New"/>
              </a:rPr>
              <a:t>,</a:t>
            </a:r>
          </a:p>
          <a:p>
            <a:r>
              <a:rPr lang="en-US" sz="2800" dirty="0">
                <a:latin typeface="Courier New"/>
                <a:cs typeface="Courier New"/>
              </a:rPr>
              <a:t>	</a:t>
            </a:r>
            <a:r>
              <a:rPr lang="en-US" sz="2800" dirty="0" smtClean="0">
                <a:latin typeface="Courier New"/>
                <a:cs typeface="Courier New"/>
              </a:rPr>
              <a:t>"</a:t>
            </a:r>
            <a:r>
              <a:rPr lang="en-US" sz="2800" dirty="0">
                <a:latin typeface="Courier New"/>
                <a:cs typeface="Courier New"/>
              </a:rPr>
              <a:t>info":{"</a:t>
            </a:r>
            <a:r>
              <a:rPr lang="en-US" sz="2800" b="1" dirty="0" err="1">
                <a:latin typeface="Courier New"/>
                <a:cs typeface="Courier New"/>
              </a:rPr>
              <a:t>name</a:t>
            </a:r>
            <a:r>
              <a:rPr lang="en-US" sz="2800" dirty="0" err="1">
                <a:latin typeface="Courier New"/>
                <a:cs typeface="Courier New"/>
              </a:rPr>
              <a:t>"</a:t>
            </a:r>
            <a:r>
              <a:rPr lang="en-US" sz="2800" dirty="0" err="1" smtClean="0">
                <a:latin typeface="Courier New"/>
                <a:cs typeface="Courier New"/>
              </a:rPr>
              <a:t>:”Rick</a:t>
            </a:r>
            <a:r>
              <a:rPr lang="en-US" sz="2800" dirty="0" smtClean="0">
                <a:latin typeface="Courier New"/>
                <a:cs typeface="Courier New"/>
              </a:rPr>
              <a:t> Grimes",</a:t>
            </a:r>
          </a:p>
          <a:p>
            <a:r>
              <a:rPr lang="en-US" sz="2800" dirty="0">
                <a:latin typeface="Courier New"/>
                <a:cs typeface="Courier New"/>
              </a:rPr>
              <a:t>	</a:t>
            </a:r>
            <a:r>
              <a:rPr lang="en-US" sz="2800" dirty="0" smtClean="0">
                <a:latin typeface="Courier New"/>
                <a:cs typeface="Courier New"/>
              </a:rPr>
              <a:t>	"</a:t>
            </a:r>
            <a:r>
              <a:rPr lang="en-US" sz="2800" b="1" dirty="0">
                <a:latin typeface="Courier New"/>
                <a:cs typeface="Courier New"/>
              </a:rPr>
              <a:t>email</a:t>
            </a:r>
            <a:r>
              <a:rPr lang="en-US" sz="2800" dirty="0">
                <a:latin typeface="Courier New"/>
                <a:cs typeface="Courier New"/>
              </a:rPr>
              <a:t>"</a:t>
            </a:r>
            <a:r>
              <a:rPr lang="en-US" sz="2800" dirty="0" smtClean="0">
                <a:latin typeface="Courier New"/>
                <a:cs typeface="Courier New"/>
              </a:rPr>
              <a:t>:”</a:t>
            </a:r>
            <a:r>
              <a:rPr lang="en-US" sz="2800" dirty="0" err="1" smtClean="0">
                <a:latin typeface="Courier New"/>
                <a:cs typeface="Courier New"/>
              </a:rPr>
              <a:t>Rick@joes.com</a:t>
            </a:r>
            <a:r>
              <a:rPr lang="en-US" sz="2800" dirty="0" smtClean="0">
                <a:latin typeface="Courier New"/>
                <a:cs typeface="Courier New"/>
              </a:rPr>
              <a:t>"}</a:t>
            </a:r>
          </a:p>
          <a:p>
            <a:r>
              <a:rPr lang="en-US" sz="2800" dirty="0" smtClean="0">
                <a:latin typeface="Courier New"/>
                <a:cs typeface="Courier New"/>
              </a:rPr>
              <a:t>}</a:t>
            </a:r>
            <a:endParaRPr lang="en-US" sz="2800" dirty="0">
              <a:latin typeface="Courier New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20199200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3D16A-954B-4039-B02D-4F77AF210AA0}" type="slidenum">
              <a:rPr lang="en-US" smtClean="0"/>
              <a:pPr/>
              <a:t>57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endParaRPr lang="en-US" sz="1400" dirty="0">
              <a:latin typeface="+mj-lt"/>
              <a:cs typeface="Helvetica Neue"/>
            </a:endParaRPr>
          </a:p>
          <a:p>
            <a:pPr>
              <a:lnSpc>
                <a:spcPct val="90000"/>
              </a:lnSpc>
            </a:pPr>
            <a:r>
              <a:rPr lang="en-US" sz="2400" dirty="0" smtClean="0">
                <a:solidFill>
                  <a:schemeClr val="bg1"/>
                </a:solidFill>
                <a:latin typeface="+mj-lt"/>
                <a:cs typeface="Helvetica Neue"/>
              </a:rPr>
              <a:t>Authorization: Federation of Entitlements</a:t>
            </a:r>
            <a:endParaRPr lang="en-US" sz="2400" dirty="0">
              <a:solidFill>
                <a:schemeClr val="bg1"/>
              </a:solidFill>
              <a:latin typeface="+mj-lt"/>
              <a:cs typeface="Helvetica Neue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657412" y="3389958"/>
            <a:ext cx="1210235" cy="1073243"/>
            <a:chOff x="104589" y="2672797"/>
            <a:chExt cx="1210235" cy="1073243"/>
          </a:xfrm>
        </p:grpSpPr>
        <p:pic>
          <p:nvPicPr>
            <p:cNvPr id="7" name="Picture 6" descr="User.png"/>
            <p:cNvPicPr>
              <a:picLocks noChangeAspect="1"/>
            </p:cNvPicPr>
            <p:nvPr/>
          </p:nvPicPr>
          <p:blipFill>
            <a:blip r:embed="rId3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7269" y="2672797"/>
              <a:ext cx="780288" cy="780288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104589" y="3376708"/>
              <a:ext cx="121023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Entity</a:t>
              </a:r>
              <a:endParaRPr lang="en-US" dirty="0"/>
            </a:p>
          </p:txBody>
        </p:sp>
      </p:grpSp>
      <p:cxnSp>
        <p:nvCxnSpPr>
          <p:cNvPr id="12" name="Straight Arrow Connector 11"/>
          <p:cNvCxnSpPr/>
          <p:nvPr/>
        </p:nvCxnSpPr>
        <p:spPr>
          <a:xfrm>
            <a:off x="1583767" y="3839201"/>
            <a:ext cx="836706" cy="678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3" name="Group 12"/>
          <p:cNvGrpSpPr/>
          <p:nvPr/>
        </p:nvGrpSpPr>
        <p:grpSpPr>
          <a:xfrm>
            <a:off x="5722471" y="3424504"/>
            <a:ext cx="1837765" cy="1333627"/>
            <a:chOff x="1775013" y="2734235"/>
            <a:chExt cx="1837765" cy="1333627"/>
          </a:xfrm>
        </p:grpSpPr>
        <p:pic>
          <p:nvPicPr>
            <p:cNvPr id="14" name="Picture 13" descr="AD FS.png"/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18797" y="2734235"/>
              <a:ext cx="780288" cy="780288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1775013" y="3421531"/>
              <a:ext cx="183776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Authentication System</a:t>
              </a:r>
              <a:endParaRPr lang="en-US" dirty="0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7527364" y="3419850"/>
            <a:ext cx="1494117" cy="1305420"/>
            <a:chOff x="7052238" y="3016444"/>
            <a:chExt cx="1494117" cy="1305420"/>
          </a:xfrm>
        </p:grpSpPr>
        <p:pic>
          <p:nvPicPr>
            <p:cNvPr id="19" name="Picture 18" descr="Roles (class for multiple versions).png"/>
            <p:cNvPicPr>
              <a:picLocks noChangeAspect="1"/>
            </p:cNvPicPr>
            <p:nvPr/>
          </p:nvPicPr>
          <p:blipFill>
            <a:blip r:embed="rId5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13738" y="3016444"/>
              <a:ext cx="780288" cy="780288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>
              <a:off x="7052238" y="3675533"/>
              <a:ext cx="149411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Service Provider</a:t>
              </a:r>
              <a:endParaRPr lang="en-US" dirty="0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346635" y="1246081"/>
            <a:ext cx="1837765" cy="1056628"/>
            <a:chOff x="1775013" y="2734235"/>
            <a:chExt cx="1837765" cy="1056628"/>
          </a:xfrm>
        </p:grpSpPr>
        <p:pic>
          <p:nvPicPr>
            <p:cNvPr id="27" name="Picture 26" descr="AD FS.png"/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18797" y="2734235"/>
              <a:ext cx="780288" cy="780288"/>
            </a:xfrm>
            <a:prstGeom prst="rect">
              <a:avLst/>
            </a:prstGeom>
          </p:spPr>
        </p:pic>
        <p:sp>
          <p:nvSpPr>
            <p:cNvPr id="28" name="TextBox 27"/>
            <p:cNvSpPr txBox="1"/>
            <p:nvPr/>
          </p:nvSpPr>
          <p:spPr>
            <a:xfrm>
              <a:off x="1775013" y="3421531"/>
              <a:ext cx="183776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err="1" smtClean="0"/>
                <a:t>IdP</a:t>
              </a:r>
              <a:endParaRPr lang="en-US" dirty="0"/>
            </a:p>
          </p:txBody>
        </p:sp>
      </p:grpSp>
      <p:cxnSp>
        <p:nvCxnSpPr>
          <p:cNvPr id="29" name="Straight Arrow Connector 28"/>
          <p:cNvCxnSpPr/>
          <p:nvPr/>
        </p:nvCxnSpPr>
        <p:spPr>
          <a:xfrm>
            <a:off x="6965576" y="3812306"/>
            <a:ext cx="836706" cy="678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Rounded Rectangle 29"/>
          <p:cNvSpPr/>
          <p:nvPr/>
        </p:nvSpPr>
        <p:spPr>
          <a:xfrm>
            <a:off x="119531" y="1120588"/>
            <a:ext cx="3287058" cy="4781172"/>
          </a:xfrm>
          <a:prstGeom prst="roundRect">
            <a:avLst/>
          </a:prstGeom>
          <a:solidFill>
            <a:schemeClr val="accent1">
              <a:alpha val="15000"/>
            </a:schemeClr>
          </a:solidFill>
          <a:ln>
            <a:solidFill>
              <a:schemeClr val="accent1">
                <a:shade val="95000"/>
                <a:satMod val="10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Security/Domain Boundary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5632825" y="1105643"/>
            <a:ext cx="3376706" cy="4781177"/>
          </a:xfrm>
          <a:prstGeom prst="roundRect">
            <a:avLst/>
          </a:prstGeom>
          <a:solidFill>
            <a:schemeClr val="accent3">
              <a:lumMod val="75000"/>
              <a:alpha val="15000"/>
            </a:schemeClr>
          </a:solidFill>
          <a:ln>
            <a:solidFill>
              <a:schemeClr val="accent1">
                <a:shade val="95000"/>
                <a:satMod val="10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Security/Domain Boundary</a:t>
            </a:r>
            <a:endParaRPr lang="en-US" dirty="0">
              <a:solidFill>
                <a:srgbClr val="000000"/>
              </a:solidFill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4064658" y="3808322"/>
            <a:ext cx="1042894" cy="974620"/>
            <a:chOff x="3902632" y="894797"/>
            <a:chExt cx="1042894" cy="974620"/>
          </a:xfrm>
        </p:grpSpPr>
        <p:pic>
          <p:nvPicPr>
            <p:cNvPr id="32" name="Picture 31" descr="Certificate.png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62327" y="894797"/>
              <a:ext cx="780288" cy="780288"/>
            </a:xfrm>
            <a:prstGeom prst="rect">
              <a:avLst/>
            </a:prstGeom>
          </p:spPr>
        </p:pic>
        <p:sp>
          <p:nvSpPr>
            <p:cNvPr id="33" name="TextBox 32"/>
            <p:cNvSpPr txBox="1"/>
            <p:nvPr/>
          </p:nvSpPr>
          <p:spPr>
            <a:xfrm>
              <a:off x="3902632" y="1500085"/>
              <a:ext cx="104289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Token</a:t>
              </a:r>
              <a:endParaRPr lang="en-US" dirty="0"/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1957298" y="3392957"/>
            <a:ext cx="1494117" cy="1305420"/>
            <a:chOff x="7052238" y="3016444"/>
            <a:chExt cx="1494117" cy="1305420"/>
          </a:xfrm>
        </p:grpSpPr>
        <p:pic>
          <p:nvPicPr>
            <p:cNvPr id="36" name="Picture 35" descr="Roles (class for multiple versions).png"/>
            <p:cNvPicPr>
              <a:picLocks noChangeAspect="1"/>
            </p:cNvPicPr>
            <p:nvPr/>
          </p:nvPicPr>
          <p:blipFill>
            <a:blip r:embed="rId5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13738" y="3016444"/>
              <a:ext cx="780288" cy="780288"/>
            </a:xfrm>
            <a:prstGeom prst="rect">
              <a:avLst/>
            </a:prstGeom>
          </p:spPr>
        </p:pic>
        <p:sp>
          <p:nvSpPr>
            <p:cNvPr id="37" name="TextBox 36"/>
            <p:cNvSpPr txBox="1"/>
            <p:nvPr/>
          </p:nvSpPr>
          <p:spPr>
            <a:xfrm>
              <a:off x="7052238" y="3675533"/>
              <a:ext cx="149411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Token Provider</a:t>
              </a:r>
              <a:endParaRPr lang="en-US" dirty="0"/>
            </a:p>
          </p:txBody>
        </p:sp>
      </p:grpSp>
      <p:cxnSp>
        <p:nvCxnSpPr>
          <p:cNvPr id="41" name="Straight Arrow Connector 40"/>
          <p:cNvCxnSpPr/>
          <p:nvPr/>
        </p:nvCxnSpPr>
        <p:spPr>
          <a:xfrm flipH="1" flipV="1">
            <a:off x="1270000" y="2793996"/>
            <a:ext cx="2990" cy="570079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7" name="Picture 46" descr="Internet (hollow).p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8798" y="2239497"/>
            <a:ext cx="1794615" cy="1794615"/>
          </a:xfrm>
          <a:prstGeom prst="rect">
            <a:avLst/>
          </a:prstGeom>
        </p:spPr>
      </p:pic>
      <p:cxnSp>
        <p:nvCxnSpPr>
          <p:cNvPr id="48" name="Straight Arrow Connector 47"/>
          <p:cNvCxnSpPr/>
          <p:nvPr/>
        </p:nvCxnSpPr>
        <p:spPr>
          <a:xfrm flipV="1">
            <a:off x="3125696" y="3799707"/>
            <a:ext cx="3240559" cy="27541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>
            <a:off x="3436470" y="1568824"/>
            <a:ext cx="2181412" cy="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3765177" y="1240118"/>
            <a:ext cx="16734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Established Trust</a:t>
            </a:r>
            <a:endParaRPr lang="en-US" dirty="0"/>
          </a:p>
        </p:txBody>
      </p:sp>
      <p:grpSp>
        <p:nvGrpSpPr>
          <p:cNvPr id="38" name="Group 37"/>
          <p:cNvGrpSpPr/>
          <p:nvPr/>
        </p:nvGrpSpPr>
        <p:grpSpPr>
          <a:xfrm>
            <a:off x="1724211" y="1293893"/>
            <a:ext cx="1837765" cy="1333627"/>
            <a:chOff x="1775013" y="2734235"/>
            <a:chExt cx="1837765" cy="1333627"/>
          </a:xfrm>
        </p:grpSpPr>
        <p:pic>
          <p:nvPicPr>
            <p:cNvPr id="39" name="Picture 38" descr="AD FS.png"/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18797" y="2734235"/>
              <a:ext cx="780288" cy="780288"/>
            </a:xfrm>
            <a:prstGeom prst="rect">
              <a:avLst/>
            </a:prstGeom>
          </p:spPr>
        </p:pic>
        <p:sp>
          <p:nvSpPr>
            <p:cNvPr id="40" name="TextBox 39"/>
            <p:cNvSpPr txBox="1"/>
            <p:nvPr/>
          </p:nvSpPr>
          <p:spPr>
            <a:xfrm>
              <a:off x="1775013" y="3421531"/>
              <a:ext cx="183776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Entitlement Provider</a:t>
              </a:r>
              <a:endParaRPr lang="en-US" dirty="0"/>
            </a:p>
          </p:txBody>
        </p:sp>
      </p:grpSp>
      <p:cxnSp>
        <p:nvCxnSpPr>
          <p:cNvPr id="42" name="Straight Arrow Connector 41"/>
          <p:cNvCxnSpPr/>
          <p:nvPr/>
        </p:nvCxnSpPr>
        <p:spPr>
          <a:xfrm flipH="1" flipV="1">
            <a:off x="2647576" y="2841808"/>
            <a:ext cx="2990" cy="570079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Oval 1"/>
          <p:cNvSpPr/>
          <p:nvPr/>
        </p:nvSpPr>
        <p:spPr>
          <a:xfrm>
            <a:off x="1613649" y="1001058"/>
            <a:ext cx="2061882" cy="2061882"/>
          </a:xfrm>
          <a:prstGeom prst="ellipse">
            <a:avLst/>
          </a:prstGeom>
          <a:noFill/>
          <a:ln w="76200" cmpd="sng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3795060" y="3469336"/>
            <a:ext cx="1646519" cy="1580778"/>
          </a:xfrm>
          <a:prstGeom prst="ellipse">
            <a:avLst/>
          </a:prstGeom>
          <a:noFill/>
          <a:ln w="76200" cmpd="sng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4" name="Straight Arrow Connector 43"/>
          <p:cNvCxnSpPr/>
          <p:nvPr/>
        </p:nvCxnSpPr>
        <p:spPr>
          <a:xfrm flipV="1">
            <a:off x="3839882" y="5020235"/>
            <a:ext cx="478118" cy="1195294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2097736" y="6296204"/>
            <a:ext cx="35052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Agreed Upon Assertions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2135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3D16A-954B-4039-B02D-4F77AF210AA0}" type="slidenum">
              <a:rPr lang="en-US" smtClean="0"/>
              <a:pPr/>
              <a:t>58</a:t>
            </a:fld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3170515" y="3827917"/>
            <a:ext cx="2268072" cy="74705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FFFF"/>
                </a:solidFill>
              </a:rPr>
              <a:t>D</a:t>
            </a:r>
            <a:r>
              <a:rPr lang="en-US" sz="2400" dirty="0" smtClean="0">
                <a:solidFill>
                  <a:srgbClr val="FFFFFF"/>
                </a:solidFill>
              </a:rPr>
              <a:t>ecision</a:t>
            </a: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173503" y="2665492"/>
            <a:ext cx="2265084" cy="74705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FFFF"/>
                </a:solidFill>
              </a:rPr>
              <a:t>I</a:t>
            </a:r>
            <a:r>
              <a:rPr lang="en-US" sz="2400" dirty="0" smtClean="0">
                <a:solidFill>
                  <a:srgbClr val="FFFFFF"/>
                </a:solidFill>
              </a:rPr>
              <a:t>nformation</a:t>
            </a: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5982446" y="3827917"/>
            <a:ext cx="2265084" cy="74705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FFFF"/>
                </a:solidFill>
              </a:rPr>
              <a:t>E</a:t>
            </a:r>
            <a:r>
              <a:rPr lang="en-US" sz="2400" dirty="0" smtClean="0">
                <a:solidFill>
                  <a:srgbClr val="FFFFFF"/>
                </a:solidFill>
              </a:rPr>
              <a:t>nforcement</a:t>
            </a: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170516" y="1497093"/>
            <a:ext cx="2268072" cy="74705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FFFF"/>
                </a:solidFill>
              </a:rPr>
              <a:t>A</a:t>
            </a:r>
            <a:r>
              <a:rPr lang="en-US" sz="2400" dirty="0" smtClean="0">
                <a:solidFill>
                  <a:srgbClr val="FFFFFF"/>
                </a:solidFill>
              </a:rPr>
              <a:t>dmin</a:t>
            </a: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5985434" y="5044128"/>
            <a:ext cx="2265084" cy="747059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Resource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519951" y="3827917"/>
            <a:ext cx="2265084" cy="747059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Entity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-10072"/>
            <a:ext cx="9144000" cy="646331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endParaRPr lang="en-US" sz="1400" dirty="0">
              <a:latin typeface="+mj-lt"/>
              <a:cs typeface="Helvetica Neue"/>
            </a:endParaRPr>
          </a:p>
          <a:p>
            <a:pPr>
              <a:lnSpc>
                <a:spcPct val="90000"/>
              </a:lnSpc>
            </a:pPr>
            <a:r>
              <a:rPr lang="en-US" sz="2400" dirty="0" smtClean="0">
                <a:solidFill>
                  <a:schemeClr val="bg1"/>
                </a:solidFill>
                <a:latin typeface="+mj-lt"/>
                <a:cs typeface="Helvetica Neue"/>
              </a:rPr>
              <a:t>Authorization: Points of the Basic Model</a:t>
            </a:r>
            <a:endParaRPr lang="en-US" sz="2400" dirty="0">
              <a:solidFill>
                <a:schemeClr val="bg1"/>
              </a:solidFill>
              <a:latin typeface="+mj-lt"/>
              <a:cs typeface="Helvetica Neue"/>
            </a:endParaRPr>
          </a:p>
        </p:txBody>
      </p:sp>
      <p:cxnSp>
        <p:nvCxnSpPr>
          <p:cNvPr id="13" name="Straight Arrow Connector 12"/>
          <p:cNvCxnSpPr>
            <a:stCxn id="8" idx="2"/>
            <a:endCxn id="5" idx="0"/>
          </p:cNvCxnSpPr>
          <p:nvPr/>
        </p:nvCxnSpPr>
        <p:spPr>
          <a:xfrm>
            <a:off x="4304552" y="2244152"/>
            <a:ext cx="1493" cy="421340"/>
          </a:xfrm>
          <a:prstGeom prst="straightConnector1">
            <a:avLst/>
          </a:prstGeom>
          <a:ln w="5715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5" idx="2"/>
            <a:endCxn id="4" idx="0"/>
          </p:cNvCxnSpPr>
          <p:nvPr/>
        </p:nvCxnSpPr>
        <p:spPr>
          <a:xfrm flipH="1">
            <a:off x="4304551" y="3412551"/>
            <a:ext cx="1494" cy="415366"/>
          </a:xfrm>
          <a:prstGeom prst="straightConnector1">
            <a:avLst/>
          </a:prstGeom>
          <a:ln w="5715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10" idx="3"/>
            <a:endCxn id="4" idx="1"/>
          </p:cNvCxnSpPr>
          <p:nvPr/>
        </p:nvCxnSpPr>
        <p:spPr>
          <a:xfrm>
            <a:off x="2785035" y="4201447"/>
            <a:ext cx="385480" cy="0"/>
          </a:xfrm>
          <a:prstGeom prst="straightConnector1">
            <a:avLst/>
          </a:prstGeom>
          <a:ln w="5715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4" idx="3"/>
            <a:endCxn id="6" idx="1"/>
          </p:cNvCxnSpPr>
          <p:nvPr/>
        </p:nvCxnSpPr>
        <p:spPr>
          <a:xfrm>
            <a:off x="5438587" y="4201447"/>
            <a:ext cx="543859" cy="0"/>
          </a:xfrm>
          <a:prstGeom prst="straightConnector1">
            <a:avLst/>
          </a:prstGeom>
          <a:ln w="5715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6" idx="2"/>
            <a:endCxn id="9" idx="0"/>
          </p:cNvCxnSpPr>
          <p:nvPr/>
        </p:nvCxnSpPr>
        <p:spPr>
          <a:xfrm>
            <a:off x="7114988" y="4574976"/>
            <a:ext cx="2988" cy="469152"/>
          </a:xfrm>
          <a:prstGeom prst="straightConnector1">
            <a:avLst/>
          </a:prstGeom>
          <a:ln w="5715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71557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3D16A-954B-4039-B02D-4F77AF210AA0}" type="slidenum">
              <a:rPr lang="en-US" smtClean="0"/>
              <a:pPr/>
              <a:t>59</a:t>
            </a:fld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3170515" y="3827917"/>
            <a:ext cx="2268072" cy="74705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FFFF"/>
                </a:solidFill>
              </a:rPr>
              <a:t>PDP</a:t>
            </a: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173503" y="2665492"/>
            <a:ext cx="2265084" cy="74705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FFFF"/>
                </a:solidFill>
              </a:rPr>
              <a:t>PIP</a:t>
            </a: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5982446" y="3827917"/>
            <a:ext cx="2265084" cy="74705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FFFF"/>
                </a:solidFill>
              </a:rPr>
              <a:t>PEP</a:t>
            </a: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170516" y="1497093"/>
            <a:ext cx="2268072" cy="74705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FFFF"/>
                </a:solidFill>
              </a:rPr>
              <a:t>PAP</a:t>
            </a: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5985434" y="5044128"/>
            <a:ext cx="2265084" cy="747059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Resource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519951" y="3827917"/>
            <a:ext cx="2265084" cy="747059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Entity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-10072"/>
            <a:ext cx="9144000" cy="646331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endParaRPr lang="en-US" sz="1400" dirty="0">
              <a:latin typeface="+mj-lt"/>
              <a:cs typeface="Helvetica Neue"/>
            </a:endParaRPr>
          </a:p>
          <a:p>
            <a:pPr>
              <a:lnSpc>
                <a:spcPct val="90000"/>
              </a:lnSpc>
            </a:pPr>
            <a:r>
              <a:rPr lang="en-US" sz="2400" dirty="0" smtClean="0">
                <a:solidFill>
                  <a:schemeClr val="bg1"/>
                </a:solidFill>
                <a:latin typeface="+mj-lt"/>
                <a:cs typeface="Helvetica Neue"/>
              </a:rPr>
              <a:t>Authorization: Policy Model with P’s</a:t>
            </a:r>
            <a:endParaRPr lang="en-US" sz="2400" dirty="0">
              <a:solidFill>
                <a:schemeClr val="bg1"/>
              </a:solidFill>
              <a:latin typeface="+mj-lt"/>
              <a:cs typeface="Helvetica Neue"/>
            </a:endParaRPr>
          </a:p>
        </p:txBody>
      </p:sp>
      <p:cxnSp>
        <p:nvCxnSpPr>
          <p:cNvPr id="13" name="Straight Arrow Connector 12"/>
          <p:cNvCxnSpPr>
            <a:stCxn id="8" idx="2"/>
            <a:endCxn id="5" idx="0"/>
          </p:cNvCxnSpPr>
          <p:nvPr/>
        </p:nvCxnSpPr>
        <p:spPr>
          <a:xfrm>
            <a:off x="4304552" y="2244152"/>
            <a:ext cx="1493" cy="421340"/>
          </a:xfrm>
          <a:prstGeom prst="straightConnector1">
            <a:avLst/>
          </a:prstGeom>
          <a:ln w="5715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5" idx="2"/>
            <a:endCxn id="4" idx="0"/>
          </p:cNvCxnSpPr>
          <p:nvPr/>
        </p:nvCxnSpPr>
        <p:spPr>
          <a:xfrm flipH="1">
            <a:off x="4304551" y="3412551"/>
            <a:ext cx="1494" cy="415366"/>
          </a:xfrm>
          <a:prstGeom prst="straightConnector1">
            <a:avLst/>
          </a:prstGeom>
          <a:ln w="5715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10" idx="3"/>
            <a:endCxn id="4" idx="1"/>
          </p:cNvCxnSpPr>
          <p:nvPr/>
        </p:nvCxnSpPr>
        <p:spPr>
          <a:xfrm>
            <a:off x="2785035" y="4201447"/>
            <a:ext cx="385480" cy="0"/>
          </a:xfrm>
          <a:prstGeom prst="straightConnector1">
            <a:avLst/>
          </a:prstGeom>
          <a:ln w="5715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4" idx="3"/>
            <a:endCxn id="6" idx="1"/>
          </p:cNvCxnSpPr>
          <p:nvPr/>
        </p:nvCxnSpPr>
        <p:spPr>
          <a:xfrm>
            <a:off x="5438587" y="4201447"/>
            <a:ext cx="543859" cy="0"/>
          </a:xfrm>
          <a:prstGeom prst="straightConnector1">
            <a:avLst/>
          </a:prstGeom>
          <a:ln w="5715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6" idx="2"/>
            <a:endCxn id="9" idx="0"/>
          </p:cNvCxnSpPr>
          <p:nvPr/>
        </p:nvCxnSpPr>
        <p:spPr>
          <a:xfrm>
            <a:off x="7114988" y="4574976"/>
            <a:ext cx="2988" cy="469152"/>
          </a:xfrm>
          <a:prstGeom prst="straightConnector1">
            <a:avLst/>
          </a:prstGeom>
          <a:ln w="5715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39964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3D16A-954B-4039-B02D-4F77AF210AA0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4" name="Picture 3" descr="messybur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2" t="13290" r="327" b="10675"/>
          <a:stretch/>
        </p:blipFill>
        <p:spPr>
          <a:xfrm>
            <a:off x="1404471" y="911412"/>
            <a:ext cx="6574118" cy="521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3589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3D16A-954B-4039-B02D-4F77AF210AA0}" type="slidenum">
              <a:rPr lang="en-US" smtClean="0"/>
              <a:pPr/>
              <a:t>60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360706" cy="2360706"/>
          </a:xfrm>
          <a:prstGeom prst="rect">
            <a:avLst/>
          </a:prstGeom>
        </p:spPr>
      </p:pic>
      <p:pic>
        <p:nvPicPr>
          <p:cNvPr id="5" name="Picture 4" descr="MrBurrito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823" y="3016870"/>
            <a:ext cx="2172446" cy="3377953"/>
          </a:xfrm>
          <a:prstGeom prst="rect">
            <a:avLst/>
          </a:prstGeom>
        </p:spPr>
      </p:pic>
      <p:sp>
        <p:nvSpPr>
          <p:cNvPr id="6" name="Oval Callout 5"/>
          <p:cNvSpPr/>
          <p:nvPr/>
        </p:nvSpPr>
        <p:spPr>
          <a:xfrm>
            <a:off x="2420476" y="493079"/>
            <a:ext cx="5214465" cy="2046928"/>
          </a:xfrm>
          <a:prstGeom prst="wedgeEllipseCallout">
            <a:avLst>
              <a:gd name="adj1" fmla="val -50167"/>
              <a:gd name="adj2" fmla="val 118911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Disco Night</a:t>
            </a:r>
          </a:p>
          <a:p>
            <a:pPr algn="ctr"/>
            <a:r>
              <a:rPr lang="en-US" sz="2800" dirty="0" smtClean="0"/>
              <a:t>At </a:t>
            </a:r>
          </a:p>
          <a:p>
            <a:pPr algn="ctr"/>
            <a:r>
              <a:rPr lang="en-US" sz="3200" b="1" i="1" dirty="0" smtClean="0">
                <a:solidFill>
                  <a:srgbClr val="FF0000"/>
                </a:solidFill>
                <a:latin typeface="Hobo Std"/>
                <a:cs typeface="Hobo Std"/>
              </a:rPr>
              <a:t>Joe’s Burrito Barn</a:t>
            </a:r>
            <a:r>
              <a:rPr lang="en-US" sz="2800" b="1" dirty="0" smtClean="0">
                <a:solidFill>
                  <a:srgbClr val="FF0000"/>
                </a:solidFill>
                <a:latin typeface="Hobo Std"/>
                <a:cs typeface="Hobo Std"/>
              </a:rPr>
              <a:t>!</a:t>
            </a:r>
            <a:endParaRPr lang="en-US" sz="2800" b="1" dirty="0">
              <a:solidFill>
                <a:srgbClr val="FF0000"/>
              </a:solidFill>
              <a:latin typeface="Hobo Std"/>
              <a:cs typeface="Hobo Std"/>
            </a:endParaRPr>
          </a:p>
        </p:txBody>
      </p:sp>
    </p:spTree>
    <p:extLst>
      <p:ext uri="{BB962C8B-B14F-4D97-AF65-F5344CB8AC3E}">
        <p14:creationId xmlns:p14="http://schemas.microsoft.com/office/powerpoint/2010/main" val="37897222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3D16A-954B-4039-B02D-4F77AF210AA0}" type="slidenum">
              <a:rPr lang="en-US" smtClean="0"/>
              <a:pPr/>
              <a:t>61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16830" t="367" r="10131" b="490"/>
          <a:stretch/>
        </p:blipFill>
        <p:spPr>
          <a:xfrm>
            <a:off x="2779059" y="1016014"/>
            <a:ext cx="3122706" cy="2825804"/>
          </a:xfrm>
          <a:prstGeom prst="rect">
            <a:avLst/>
          </a:prstGeom>
        </p:spPr>
      </p:pic>
      <p:pic>
        <p:nvPicPr>
          <p:cNvPr id="6" name="Picture 5" descr="PrettyBurrito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3967" y="1566342"/>
            <a:ext cx="2850033" cy="1900022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3260162" y="4709452"/>
            <a:ext cx="2268072" cy="74705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FFFFFF"/>
                </a:solidFill>
              </a:rPr>
              <a:t>PDP</a:t>
            </a: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263152" y="5501335"/>
            <a:ext cx="2265084" cy="74705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FFFFFF"/>
                </a:solidFill>
              </a:rPr>
              <a:t>PEP</a:t>
            </a: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3248209" y="3920557"/>
            <a:ext cx="2265084" cy="74705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FFFFFF"/>
                </a:solidFill>
              </a:rPr>
              <a:t>PIP</a:t>
            </a: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6598024" y="3923539"/>
            <a:ext cx="2265084" cy="747059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Resource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-10072"/>
            <a:ext cx="9144000" cy="646331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endParaRPr lang="en-US" sz="1400" dirty="0">
              <a:latin typeface="+mj-lt"/>
              <a:cs typeface="Helvetica Neue"/>
            </a:endParaRPr>
          </a:p>
          <a:p>
            <a:pPr>
              <a:lnSpc>
                <a:spcPct val="90000"/>
              </a:lnSpc>
            </a:pPr>
            <a:r>
              <a:rPr lang="en-US" sz="2400" dirty="0" smtClean="0">
                <a:solidFill>
                  <a:schemeClr val="bg1"/>
                </a:solidFill>
                <a:latin typeface="+mj-lt"/>
                <a:cs typeface="Helvetica Neue"/>
              </a:rPr>
              <a:t>Authorization: All-in-one </a:t>
            </a:r>
            <a:endParaRPr lang="en-US" sz="2400" dirty="0">
              <a:solidFill>
                <a:schemeClr val="bg1"/>
              </a:solidFill>
              <a:latin typeface="+mj-lt"/>
              <a:cs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40313101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3D16A-954B-4039-B02D-4F77AF210AA0}" type="slidenum">
              <a:rPr lang="en-US" smtClean="0"/>
              <a:pPr/>
              <a:t>62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16830" t="367" r="10131" b="490"/>
          <a:stretch/>
        </p:blipFill>
        <p:spPr>
          <a:xfrm>
            <a:off x="2779059" y="1583772"/>
            <a:ext cx="3122706" cy="28258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800418"/>
            <a:ext cx="2360705" cy="2360705"/>
          </a:xfrm>
          <a:prstGeom prst="rect">
            <a:avLst/>
          </a:prstGeom>
        </p:spPr>
      </p:pic>
      <p:pic>
        <p:nvPicPr>
          <p:cNvPr id="6" name="Picture 5" descr="PrettyBurrito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3967" y="2134100"/>
            <a:ext cx="2850033" cy="1900022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3260162" y="4709452"/>
            <a:ext cx="2268072" cy="74705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FFFFFF"/>
                </a:solidFill>
              </a:rPr>
              <a:t>PDP</a:t>
            </a: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263152" y="5501335"/>
            <a:ext cx="2265084" cy="74705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FFFFFF"/>
                </a:solidFill>
              </a:rPr>
              <a:t>PEP</a:t>
            </a: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30091" y="4742316"/>
            <a:ext cx="2265084" cy="74705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FFFFFF"/>
                </a:solidFill>
              </a:rPr>
              <a:t>-&gt;PIP</a:t>
            </a: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6598023" y="4700481"/>
            <a:ext cx="2265084" cy="747059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Resource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-10072"/>
            <a:ext cx="9144000" cy="646331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endParaRPr lang="en-US" sz="1400" dirty="0">
              <a:latin typeface="+mj-lt"/>
              <a:cs typeface="Helvetica Neue"/>
            </a:endParaRPr>
          </a:p>
          <a:p>
            <a:pPr>
              <a:lnSpc>
                <a:spcPct val="90000"/>
              </a:lnSpc>
            </a:pPr>
            <a:r>
              <a:rPr lang="en-US" sz="2400" dirty="0" smtClean="0">
                <a:solidFill>
                  <a:schemeClr val="bg1"/>
                </a:solidFill>
                <a:latin typeface="+mj-lt"/>
                <a:cs typeface="Helvetica Neue"/>
              </a:rPr>
              <a:t>Authorization: Ticket System/Certificates</a:t>
            </a:r>
            <a:endParaRPr lang="en-US" sz="2400" dirty="0">
              <a:solidFill>
                <a:schemeClr val="bg1"/>
              </a:solidFill>
              <a:latin typeface="+mj-lt"/>
              <a:cs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21558032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41409"/>
            <a:ext cx="2133600" cy="365125"/>
          </a:xfrm>
        </p:spPr>
        <p:txBody>
          <a:bodyPr/>
          <a:lstStyle/>
          <a:p>
            <a:fld id="{8EB3D16A-954B-4039-B02D-4F77AF210AA0}" type="slidenum">
              <a:rPr lang="en-US" smtClean="0"/>
              <a:pPr/>
              <a:t>63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16830" t="367" r="10131" b="490"/>
          <a:stretch/>
        </p:blipFill>
        <p:spPr>
          <a:xfrm>
            <a:off x="717168" y="3033060"/>
            <a:ext cx="3122706" cy="2825804"/>
          </a:xfrm>
          <a:prstGeom prst="rect">
            <a:avLst/>
          </a:prstGeom>
        </p:spPr>
      </p:pic>
      <p:pic>
        <p:nvPicPr>
          <p:cNvPr id="6" name="Picture 5" descr="PrettyBurrito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3967" y="3673023"/>
            <a:ext cx="2850033" cy="1900022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3932509" y="3125687"/>
            <a:ext cx="2268072" cy="74705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FFFFFF"/>
                </a:solidFill>
              </a:rPr>
              <a:t>PIP</a:t>
            </a: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156437" y="5979447"/>
            <a:ext cx="2265084" cy="74705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FFFFFF"/>
                </a:solidFill>
              </a:rPr>
              <a:t>PEP</a:t>
            </a: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3935497" y="3935492"/>
            <a:ext cx="2265084" cy="74705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FFFFFF"/>
                </a:solidFill>
              </a:rPr>
              <a:t>PDP</a:t>
            </a: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6717555" y="5671639"/>
            <a:ext cx="2265084" cy="747059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Resource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-10072"/>
            <a:ext cx="9144000" cy="646331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endParaRPr lang="en-US" sz="1400" dirty="0">
              <a:latin typeface="+mj-lt"/>
              <a:cs typeface="Helvetica Neue"/>
            </a:endParaRPr>
          </a:p>
          <a:p>
            <a:pPr>
              <a:lnSpc>
                <a:spcPct val="90000"/>
              </a:lnSpc>
            </a:pPr>
            <a:r>
              <a:rPr lang="en-US" sz="2400" dirty="0" smtClean="0">
                <a:solidFill>
                  <a:schemeClr val="bg1"/>
                </a:solidFill>
                <a:latin typeface="+mj-lt"/>
                <a:cs typeface="Helvetica Neue"/>
              </a:rPr>
              <a:t>Authorization: Distributed model</a:t>
            </a:r>
            <a:endParaRPr lang="en-US" sz="2400" dirty="0">
              <a:solidFill>
                <a:schemeClr val="bg1"/>
              </a:solidFill>
              <a:latin typeface="+mj-lt"/>
              <a:cs typeface="Helvetica Neue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/>
          <a:srcRect l="30589" t="147" r="24705" b="32205"/>
          <a:stretch/>
        </p:blipFill>
        <p:spPr>
          <a:xfrm>
            <a:off x="3959403" y="761999"/>
            <a:ext cx="2241177" cy="2260837"/>
          </a:xfrm>
          <a:prstGeom prst="rect">
            <a:avLst/>
          </a:prstGeom>
        </p:spPr>
      </p:pic>
      <p:pic>
        <p:nvPicPr>
          <p:cNvPr id="12" name="Picture 11" descr="Carol.jpg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80" r="13137"/>
          <a:stretch/>
        </p:blipFill>
        <p:spPr>
          <a:xfrm>
            <a:off x="0" y="642471"/>
            <a:ext cx="2229575" cy="2256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48356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3D16A-954B-4039-B02D-4F77AF210AA0}" type="slidenum">
              <a:rPr lang="en-US" smtClean="0"/>
              <a:pPr/>
              <a:t>64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-10072"/>
            <a:ext cx="9144000" cy="646331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endParaRPr lang="en-US" sz="1400" dirty="0">
              <a:latin typeface="+mj-lt"/>
              <a:cs typeface="Helvetica Neue"/>
            </a:endParaRPr>
          </a:p>
          <a:p>
            <a:pPr>
              <a:lnSpc>
                <a:spcPct val="90000"/>
              </a:lnSpc>
            </a:pPr>
            <a:r>
              <a:rPr lang="en-US" sz="2400" dirty="0" smtClean="0">
                <a:solidFill>
                  <a:schemeClr val="bg1"/>
                </a:solidFill>
                <a:latin typeface="+mj-lt"/>
                <a:cs typeface="Helvetica Neue"/>
              </a:rPr>
              <a:t>Authorization: Active Directory/Kerberos</a:t>
            </a:r>
            <a:endParaRPr lang="en-US" sz="2400" dirty="0">
              <a:solidFill>
                <a:schemeClr val="bg1"/>
              </a:solidFill>
              <a:latin typeface="+mj-lt"/>
              <a:cs typeface="Helvetica Neue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105649" y="4958791"/>
            <a:ext cx="1210235" cy="1350242"/>
            <a:chOff x="104589" y="2672797"/>
            <a:chExt cx="1210235" cy="1350242"/>
          </a:xfrm>
        </p:grpSpPr>
        <p:pic>
          <p:nvPicPr>
            <p:cNvPr id="9" name="Picture 8" descr="User.png"/>
            <p:cNvPicPr>
              <a:picLocks noChangeAspect="1"/>
            </p:cNvPicPr>
            <p:nvPr/>
          </p:nvPicPr>
          <p:blipFill>
            <a:blip r:embed="rId2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7269" y="2672797"/>
              <a:ext cx="780288" cy="780288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104589" y="3376708"/>
              <a:ext cx="121023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Person or System</a:t>
              </a:r>
              <a:endParaRPr lang="en-US" dirty="0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7064188" y="4080256"/>
            <a:ext cx="1494117" cy="1305420"/>
            <a:chOff x="7052238" y="3016444"/>
            <a:chExt cx="1494117" cy="1305420"/>
          </a:xfrm>
        </p:grpSpPr>
        <p:pic>
          <p:nvPicPr>
            <p:cNvPr id="12" name="Picture 11" descr="Roles (class for multiple versions).png"/>
            <p:cNvPicPr>
              <a:picLocks noChangeAspect="1"/>
            </p:cNvPicPr>
            <p:nvPr/>
          </p:nvPicPr>
          <p:blipFill>
            <a:blip r:embed="rId3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13738" y="3016444"/>
              <a:ext cx="780288" cy="780288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7052238" y="3675533"/>
              <a:ext cx="149411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Backend System</a:t>
              </a:r>
              <a:endParaRPr lang="en-US" dirty="0"/>
            </a:p>
          </p:txBody>
        </p:sp>
      </p:grpSp>
      <p:sp>
        <p:nvSpPr>
          <p:cNvPr id="14" name="Rounded Rectangle 13"/>
          <p:cNvSpPr/>
          <p:nvPr/>
        </p:nvSpPr>
        <p:spPr>
          <a:xfrm>
            <a:off x="137448" y="2767105"/>
            <a:ext cx="1954317" cy="4303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FFFFFF"/>
                </a:solidFill>
              </a:rPr>
              <a:t>PIP</a:t>
            </a: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6744446" y="5396742"/>
            <a:ext cx="2130613" cy="43031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FFFFFF"/>
                </a:solidFill>
              </a:rPr>
              <a:t>PEP (OS)</a:t>
            </a: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279140" y="2262081"/>
            <a:ext cx="1966270" cy="4273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FFFFFF"/>
                </a:solidFill>
              </a:rPr>
              <a:t>PDP</a:t>
            </a: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128492" y="2265068"/>
            <a:ext cx="1951742" cy="4303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FFFFFF"/>
                </a:solidFill>
              </a:rPr>
              <a:t>PAP</a:t>
            </a:r>
            <a:endParaRPr lang="en-US" sz="2400" dirty="0">
              <a:solidFill>
                <a:srgbClr val="FFFFFF"/>
              </a:solidFill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313774" y="821756"/>
            <a:ext cx="1748118" cy="1378449"/>
            <a:chOff x="1284941" y="463176"/>
            <a:chExt cx="1748118" cy="1378449"/>
          </a:xfrm>
        </p:grpSpPr>
        <p:pic>
          <p:nvPicPr>
            <p:cNvPr id="19" name="Picture 18" descr="Access Control.png"/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63059" y="463176"/>
              <a:ext cx="780288" cy="780288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>
              <a:off x="1284941" y="1195294"/>
              <a:ext cx="174811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Local Active Directory</a:t>
              </a:r>
              <a:endParaRPr lang="en-US" dirty="0"/>
            </a:p>
          </p:txBody>
        </p:sp>
      </p:grpSp>
      <p:cxnSp>
        <p:nvCxnSpPr>
          <p:cNvPr id="21" name="Straight Arrow Connector 20"/>
          <p:cNvCxnSpPr/>
          <p:nvPr/>
        </p:nvCxnSpPr>
        <p:spPr>
          <a:xfrm flipV="1">
            <a:off x="1718235" y="1165412"/>
            <a:ext cx="2629647" cy="1"/>
          </a:xfrm>
          <a:prstGeom prst="straightConnector1">
            <a:avLst/>
          </a:prstGeom>
          <a:ln w="76200" cmpd="sng">
            <a:solidFill>
              <a:srgbClr val="000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1987176" y="1867648"/>
            <a:ext cx="2017059" cy="3003176"/>
          </a:xfrm>
          <a:prstGeom prst="straightConnector1">
            <a:avLst/>
          </a:prstGeom>
          <a:ln w="76200" cmpd="sng">
            <a:solidFill>
              <a:srgbClr val="000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 rot="18198362">
            <a:off x="1870633" y="3080869"/>
            <a:ext cx="19423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Authenticates</a:t>
            </a:r>
            <a:endParaRPr lang="en-US" dirty="0"/>
          </a:p>
        </p:txBody>
      </p:sp>
      <p:cxnSp>
        <p:nvCxnSpPr>
          <p:cNvPr id="25" name="Straight Arrow Connector 24"/>
          <p:cNvCxnSpPr/>
          <p:nvPr/>
        </p:nvCxnSpPr>
        <p:spPr>
          <a:xfrm flipV="1">
            <a:off x="2139576" y="4975412"/>
            <a:ext cx="4778189" cy="47812"/>
          </a:xfrm>
          <a:prstGeom prst="straightConnector1">
            <a:avLst/>
          </a:prstGeom>
          <a:ln w="762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3487268" y="4577974"/>
            <a:ext cx="19423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Accesses</a:t>
            </a:r>
            <a:endParaRPr lang="en-US" dirty="0"/>
          </a:p>
        </p:txBody>
      </p:sp>
      <p:grpSp>
        <p:nvGrpSpPr>
          <p:cNvPr id="27" name="Group 26"/>
          <p:cNvGrpSpPr/>
          <p:nvPr/>
        </p:nvGrpSpPr>
        <p:grpSpPr>
          <a:xfrm>
            <a:off x="3960071" y="5048440"/>
            <a:ext cx="1042894" cy="974620"/>
            <a:chOff x="3902632" y="894797"/>
            <a:chExt cx="1042894" cy="974620"/>
          </a:xfrm>
        </p:grpSpPr>
        <p:pic>
          <p:nvPicPr>
            <p:cNvPr id="28" name="Picture 27" descr="Certificate.png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62327" y="894797"/>
              <a:ext cx="780288" cy="780288"/>
            </a:xfrm>
            <a:prstGeom prst="rect">
              <a:avLst/>
            </a:prstGeom>
          </p:spPr>
        </p:pic>
        <p:sp>
          <p:nvSpPr>
            <p:cNvPr id="29" name="TextBox 28"/>
            <p:cNvSpPr txBox="1"/>
            <p:nvPr/>
          </p:nvSpPr>
          <p:spPr>
            <a:xfrm>
              <a:off x="3902632" y="1500085"/>
              <a:ext cx="104289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Token</a:t>
              </a:r>
              <a:endParaRPr lang="en-US" dirty="0"/>
            </a:p>
          </p:txBody>
        </p:sp>
      </p:grpSp>
      <p:grpSp>
        <p:nvGrpSpPr>
          <p:cNvPr id="30" name="Group 29"/>
          <p:cNvGrpSpPr/>
          <p:nvPr/>
        </p:nvGrpSpPr>
        <p:grpSpPr>
          <a:xfrm rot="18197529">
            <a:off x="2872353" y="3168842"/>
            <a:ext cx="1042894" cy="974620"/>
            <a:chOff x="3902632" y="894797"/>
            <a:chExt cx="1042894" cy="974620"/>
          </a:xfrm>
        </p:grpSpPr>
        <p:pic>
          <p:nvPicPr>
            <p:cNvPr id="31" name="Picture 30" descr="Certificate.png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62327" y="894797"/>
              <a:ext cx="780288" cy="780288"/>
            </a:xfrm>
            <a:prstGeom prst="rect">
              <a:avLst/>
            </a:prstGeom>
          </p:spPr>
        </p:pic>
        <p:sp>
          <p:nvSpPr>
            <p:cNvPr id="32" name="TextBox 31"/>
            <p:cNvSpPr txBox="1"/>
            <p:nvPr/>
          </p:nvSpPr>
          <p:spPr>
            <a:xfrm>
              <a:off x="3902632" y="1500085"/>
              <a:ext cx="104289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Token</a:t>
              </a:r>
              <a:endParaRPr lang="en-US" dirty="0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4395704" y="660391"/>
            <a:ext cx="1748118" cy="1655448"/>
            <a:chOff x="1284941" y="463176"/>
            <a:chExt cx="1748118" cy="1655448"/>
          </a:xfrm>
        </p:grpSpPr>
        <p:pic>
          <p:nvPicPr>
            <p:cNvPr id="34" name="Picture 33" descr="Access Control.png"/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63059" y="463176"/>
              <a:ext cx="780288" cy="780288"/>
            </a:xfrm>
            <a:prstGeom prst="rect">
              <a:avLst/>
            </a:prstGeom>
          </p:spPr>
        </p:pic>
        <p:sp>
          <p:nvSpPr>
            <p:cNvPr id="35" name="TextBox 34"/>
            <p:cNvSpPr txBox="1"/>
            <p:nvPr/>
          </p:nvSpPr>
          <p:spPr>
            <a:xfrm>
              <a:off x="1284941" y="1195294"/>
              <a:ext cx="174811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Domain Controller/Kerberos</a:t>
              </a:r>
              <a:endParaRPr lang="en-US" dirty="0"/>
            </a:p>
          </p:txBody>
        </p:sp>
      </p:grpSp>
      <p:cxnSp>
        <p:nvCxnSpPr>
          <p:cNvPr id="36" name="Straight Arrow Connector 35"/>
          <p:cNvCxnSpPr/>
          <p:nvPr/>
        </p:nvCxnSpPr>
        <p:spPr>
          <a:xfrm flipH="1" flipV="1">
            <a:off x="6424706" y="1763059"/>
            <a:ext cx="1419412" cy="2136588"/>
          </a:xfrm>
          <a:prstGeom prst="straightConnector1">
            <a:avLst/>
          </a:prstGeom>
          <a:ln w="76200" cmpd="sng">
            <a:solidFill>
              <a:srgbClr val="000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75777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3D16A-954B-4039-B02D-4F77AF210AA0}" type="slidenum">
              <a:rPr lang="en-US" smtClean="0"/>
              <a:pPr/>
              <a:t>65</a:t>
            </a:fld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4452473" y="1044199"/>
            <a:ext cx="1419412" cy="908890"/>
            <a:chOff x="7485530" y="2613031"/>
            <a:chExt cx="1419412" cy="908890"/>
          </a:xfrm>
        </p:grpSpPr>
        <p:pic>
          <p:nvPicPr>
            <p:cNvPr id="5" name="Picture 4" descr="Internet (hollow).png"/>
            <p:cNvPicPr>
              <a:picLocks noChangeAspect="1"/>
            </p:cNvPicPr>
            <p:nvPr/>
          </p:nvPicPr>
          <p:blipFill>
            <a:blip r:embed="rId3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12561" y="2613031"/>
              <a:ext cx="780288" cy="780288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7485530" y="3152589"/>
              <a:ext cx="14194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Cloud </a:t>
              </a:r>
              <a:r>
                <a:rPr lang="en-US" dirty="0" err="1" smtClean="0"/>
                <a:t>IdP</a:t>
              </a:r>
              <a:endParaRPr lang="en-US" dirty="0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1105649" y="4958791"/>
            <a:ext cx="1210235" cy="1350242"/>
            <a:chOff x="104589" y="2672797"/>
            <a:chExt cx="1210235" cy="1350242"/>
          </a:xfrm>
        </p:grpSpPr>
        <p:pic>
          <p:nvPicPr>
            <p:cNvPr id="8" name="Picture 7" descr="User.png"/>
            <p:cNvPicPr>
              <a:picLocks noChangeAspect="1"/>
            </p:cNvPicPr>
            <p:nvPr/>
          </p:nvPicPr>
          <p:blipFill>
            <a:blip r:embed="rId4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7269" y="2672797"/>
              <a:ext cx="780288" cy="780288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104589" y="3376708"/>
              <a:ext cx="121023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Person or System</a:t>
              </a:r>
              <a:endParaRPr lang="en-US" dirty="0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7064188" y="4080256"/>
            <a:ext cx="1494117" cy="1305420"/>
            <a:chOff x="7052238" y="3016444"/>
            <a:chExt cx="1494117" cy="1305420"/>
          </a:xfrm>
        </p:grpSpPr>
        <p:pic>
          <p:nvPicPr>
            <p:cNvPr id="14" name="Picture 13" descr="Roles (class for multiple versions).png"/>
            <p:cNvPicPr>
              <a:picLocks noChangeAspect="1"/>
            </p:cNvPicPr>
            <p:nvPr/>
          </p:nvPicPr>
          <p:blipFill>
            <a:blip r:embed="rId5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13738" y="3016444"/>
              <a:ext cx="780288" cy="780288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7052238" y="3675533"/>
              <a:ext cx="149411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Backend System</a:t>
              </a:r>
              <a:endParaRPr lang="en-US" dirty="0"/>
            </a:p>
          </p:txBody>
        </p:sp>
      </p:grpSp>
      <p:sp>
        <p:nvSpPr>
          <p:cNvPr id="16" name="Rounded Rectangle 15"/>
          <p:cNvSpPr/>
          <p:nvPr/>
        </p:nvSpPr>
        <p:spPr>
          <a:xfrm>
            <a:off x="4201447" y="1975219"/>
            <a:ext cx="2073846" cy="4303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FFFFFF"/>
                </a:solidFill>
              </a:rPr>
              <a:t>PIP</a:t>
            </a: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6744446" y="5396741"/>
            <a:ext cx="2115672" cy="40043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FFFFFF"/>
                </a:solidFill>
              </a:rPr>
              <a:t>PEP</a:t>
            </a: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4189493" y="2486202"/>
            <a:ext cx="2070859" cy="47215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FFFFFF"/>
                </a:solidFill>
              </a:rPr>
              <a:t>PDP</a:t>
            </a: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218138" y="2205303"/>
            <a:ext cx="1963273" cy="42434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FFFFFF"/>
                </a:solidFill>
              </a:rPr>
              <a:t>PAP</a:t>
            </a:r>
            <a:endParaRPr lang="en-US" sz="2400" dirty="0">
              <a:solidFill>
                <a:srgbClr val="FFFFFF"/>
              </a:solidFill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313774" y="821756"/>
            <a:ext cx="1748118" cy="1378449"/>
            <a:chOff x="1284941" y="463176"/>
            <a:chExt cx="1748118" cy="1378449"/>
          </a:xfrm>
        </p:grpSpPr>
        <p:pic>
          <p:nvPicPr>
            <p:cNvPr id="21" name="Picture 20" descr="Access Control.png"/>
            <p:cNvPicPr>
              <a:picLocks noChangeAspect="1"/>
            </p:cNvPicPr>
            <p:nvPr/>
          </p:nvPicPr>
          <p:blipFill>
            <a:blip r:embed="rId6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63059" y="463176"/>
              <a:ext cx="780288" cy="780288"/>
            </a:xfrm>
            <a:prstGeom prst="rect">
              <a:avLst/>
            </a:prstGeom>
          </p:spPr>
        </p:pic>
        <p:sp>
          <p:nvSpPr>
            <p:cNvPr id="22" name="TextBox 21"/>
            <p:cNvSpPr txBox="1"/>
            <p:nvPr/>
          </p:nvSpPr>
          <p:spPr>
            <a:xfrm>
              <a:off x="1284941" y="1195294"/>
              <a:ext cx="174811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Local Active Directory</a:t>
              </a:r>
              <a:endParaRPr lang="en-US" dirty="0"/>
            </a:p>
          </p:txBody>
        </p:sp>
      </p:grpSp>
      <p:cxnSp>
        <p:nvCxnSpPr>
          <p:cNvPr id="23" name="Straight Arrow Connector 22"/>
          <p:cNvCxnSpPr/>
          <p:nvPr/>
        </p:nvCxnSpPr>
        <p:spPr>
          <a:xfrm flipV="1">
            <a:off x="1718235" y="1165412"/>
            <a:ext cx="2629647" cy="1"/>
          </a:xfrm>
          <a:prstGeom prst="straightConnector1">
            <a:avLst/>
          </a:prstGeom>
          <a:ln w="762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1822821" y="791881"/>
            <a:ext cx="19423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Synchronizes</a:t>
            </a:r>
            <a:endParaRPr lang="en-US" dirty="0"/>
          </a:p>
        </p:txBody>
      </p:sp>
      <p:cxnSp>
        <p:nvCxnSpPr>
          <p:cNvPr id="25" name="Straight Arrow Connector 24"/>
          <p:cNvCxnSpPr/>
          <p:nvPr/>
        </p:nvCxnSpPr>
        <p:spPr>
          <a:xfrm flipV="1">
            <a:off x="1987176" y="1867648"/>
            <a:ext cx="2017059" cy="3003176"/>
          </a:xfrm>
          <a:prstGeom prst="straightConnector1">
            <a:avLst/>
          </a:prstGeom>
          <a:ln w="76200" cmpd="sng">
            <a:solidFill>
              <a:srgbClr val="000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 rot="18198362">
            <a:off x="1840751" y="3065928"/>
            <a:ext cx="19423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Authenticates</a:t>
            </a:r>
            <a:endParaRPr lang="en-US" dirty="0"/>
          </a:p>
        </p:txBody>
      </p:sp>
      <p:cxnSp>
        <p:nvCxnSpPr>
          <p:cNvPr id="31" name="Straight Arrow Connector 30"/>
          <p:cNvCxnSpPr/>
          <p:nvPr/>
        </p:nvCxnSpPr>
        <p:spPr>
          <a:xfrm flipV="1">
            <a:off x="2181412" y="4976909"/>
            <a:ext cx="4586941" cy="28385"/>
          </a:xfrm>
          <a:prstGeom prst="straightConnector1">
            <a:avLst/>
          </a:prstGeom>
          <a:ln w="762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3487268" y="4577974"/>
            <a:ext cx="19423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Accesses</a:t>
            </a:r>
            <a:endParaRPr lang="en-US" dirty="0"/>
          </a:p>
        </p:txBody>
      </p:sp>
      <p:grpSp>
        <p:nvGrpSpPr>
          <p:cNvPr id="34" name="Group 33"/>
          <p:cNvGrpSpPr/>
          <p:nvPr/>
        </p:nvGrpSpPr>
        <p:grpSpPr>
          <a:xfrm>
            <a:off x="3960071" y="5048440"/>
            <a:ext cx="1042894" cy="974620"/>
            <a:chOff x="3902632" y="894797"/>
            <a:chExt cx="1042894" cy="974620"/>
          </a:xfrm>
        </p:grpSpPr>
        <p:pic>
          <p:nvPicPr>
            <p:cNvPr id="35" name="Picture 34" descr="Certificate.png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62327" y="894797"/>
              <a:ext cx="780288" cy="780288"/>
            </a:xfrm>
            <a:prstGeom prst="rect">
              <a:avLst/>
            </a:prstGeom>
          </p:spPr>
        </p:pic>
        <p:sp>
          <p:nvSpPr>
            <p:cNvPr id="36" name="TextBox 35"/>
            <p:cNvSpPr txBox="1"/>
            <p:nvPr/>
          </p:nvSpPr>
          <p:spPr>
            <a:xfrm>
              <a:off x="3902632" y="1500085"/>
              <a:ext cx="104289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Token</a:t>
              </a:r>
              <a:endParaRPr lang="en-US" dirty="0"/>
            </a:p>
          </p:txBody>
        </p:sp>
      </p:grpSp>
      <p:grpSp>
        <p:nvGrpSpPr>
          <p:cNvPr id="37" name="Group 36"/>
          <p:cNvGrpSpPr/>
          <p:nvPr/>
        </p:nvGrpSpPr>
        <p:grpSpPr>
          <a:xfrm rot="18197529">
            <a:off x="2872353" y="3168842"/>
            <a:ext cx="1042894" cy="974620"/>
            <a:chOff x="3902632" y="894797"/>
            <a:chExt cx="1042894" cy="974620"/>
          </a:xfrm>
        </p:grpSpPr>
        <p:pic>
          <p:nvPicPr>
            <p:cNvPr id="38" name="Picture 37" descr="Certificate.png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62327" y="894797"/>
              <a:ext cx="780288" cy="780288"/>
            </a:xfrm>
            <a:prstGeom prst="rect">
              <a:avLst/>
            </a:prstGeom>
          </p:spPr>
        </p:pic>
        <p:sp>
          <p:nvSpPr>
            <p:cNvPr id="39" name="TextBox 38"/>
            <p:cNvSpPr txBox="1"/>
            <p:nvPr/>
          </p:nvSpPr>
          <p:spPr>
            <a:xfrm>
              <a:off x="3902632" y="1500085"/>
              <a:ext cx="104289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Token</a:t>
              </a:r>
              <a:endParaRPr lang="en-US" dirty="0"/>
            </a:p>
          </p:txBody>
        </p:sp>
      </p:grpSp>
      <p:sp>
        <p:nvSpPr>
          <p:cNvPr id="41" name="TextBox 40"/>
          <p:cNvSpPr txBox="1"/>
          <p:nvPr/>
        </p:nvSpPr>
        <p:spPr>
          <a:xfrm>
            <a:off x="0" y="-10072"/>
            <a:ext cx="9144000" cy="646331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endParaRPr lang="en-US" sz="1400" dirty="0">
              <a:latin typeface="+mj-lt"/>
              <a:cs typeface="Helvetica Neue"/>
            </a:endParaRPr>
          </a:p>
          <a:p>
            <a:pPr>
              <a:lnSpc>
                <a:spcPct val="90000"/>
              </a:lnSpc>
            </a:pPr>
            <a:r>
              <a:rPr lang="en-US" sz="2400" dirty="0" smtClean="0">
                <a:solidFill>
                  <a:schemeClr val="bg1"/>
                </a:solidFill>
                <a:latin typeface="+mj-lt"/>
                <a:cs typeface="Helvetica Neue"/>
              </a:rPr>
              <a:t>Authorization: Cloud SSO Model</a:t>
            </a:r>
            <a:endParaRPr lang="en-US" sz="2400" dirty="0">
              <a:solidFill>
                <a:schemeClr val="bg1"/>
              </a:solidFill>
              <a:latin typeface="+mj-lt"/>
              <a:cs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7788749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Up Arrow 35"/>
          <p:cNvSpPr/>
          <p:nvPr/>
        </p:nvSpPr>
        <p:spPr>
          <a:xfrm rot="5400000">
            <a:off x="3283321" y="2483988"/>
            <a:ext cx="1240117" cy="6626412"/>
          </a:xfrm>
          <a:prstGeom prst="upArrow">
            <a:avLst/>
          </a:prstGeom>
          <a:solidFill>
            <a:schemeClr val="accent1">
              <a:lumMod val="20000"/>
              <a:lumOff val="80000"/>
              <a:alpha val="23000"/>
            </a:schemeClr>
          </a:solidFill>
          <a:ln>
            <a:solidFill>
              <a:schemeClr val="accent1">
                <a:shade val="95000"/>
                <a:satMod val="105000"/>
                <a:alpha val="17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3D16A-954B-4039-B02D-4F77AF210AA0}" type="slidenum">
              <a:rPr lang="en-US" smtClean="0"/>
              <a:pPr/>
              <a:t>66</a:t>
            </a:fld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0" y="3046331"/>
            <a:ext cx="1210235" cy="1350242"/>
            <a:chOff x="104589" y="2672797"/>
            <a:chExt cx="1210235" cy="1350242"/>
          </a:xfrm>
        </p:grpSpPr>
        <p:pic>
          <p:nvPicPr>
            <p:cNvPr id="5" name="Picture 4" descr="User.png"/>
            <p:cNvPicPr>
              <a:picLocks noChangeAspect="1"/>
            </p:cNvPicPr>
            <p:nvPr/>
          </p:nvPicPr>
          <p:blipFill>
            <a:blip r:embed="rId3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7269" y="2672797"/>
              <a:ext cx="780288" cy="780288"/>
            </a:xfrm>
            <a:prstGeom prst="rect">
              <a:avLst/>
            </a:prstGeom>
          </p:spPr>
        </p:pic>
        <p:sp>
          <p:nvSpPr>
            <p:cNvPr id="2" name="TextBox 1"/>
            <p:cNvSpPr txBox="1"/>
            <p:nvPr/>
          </p:nvSpPr>
          <p:spPr>
            <a:xfrm>
              <a:off x="104589" y="3376708"/>
              <a:ext cx="121023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Person or System</a:t>
              </a:r>
              <a:endParaRPr lang="en-US" dirty="0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1234141" y="3107769"/>
            <a:ext cx="1852705" cy="1333627"/>
            <a:chOff x="1897530" y="2734235"/>
            <a:chExt cx="1852705" cy="1333627"/>
          </a:xfrm>
        </p:grpSpPr>
        <p:pic>
          <p:nvPicPr>
            <p:cNvPr id="6" name="Picture 5" descr="AD FS.png"/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18797" y="2734235"/>
              <a:ext cx="780288" cy="780288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1897530" y="3421531"/>
              <a:ext cx="185270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Authentication System</a:t>
              </a:r>
              <a:endParaRPr lang="en-US" dirty="0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3062942" y="3165856"/>
            <a:ext cx="1733176" cy="1290478"/>
            <a:chOff x="8755521" y="506327"/>
            <a:chExt cx="1733176" cy="1290478"/>
          </a:xfrm>
        </p:grpSpPr>
        <p:pic>
          <p:nvPicPr>
            <p:cNvPr id="9" name="Picture 8" descr="Database server.png"/>
            <p:cNvPicPr>
              <a:picLocks noChangeAspect="1"/>
            </p:cNvPicPr>
            <p:nvPr/>
          </p:nvPicPr>
          <p:blipFill>
            <a:blip r:embed="rId5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46915" y="506327"/>
              <a:ext cx="780288" cy="780288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8755521" y="1150474"/>
              <a:ext cx="173317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Authorization</a:t>
              </a:r>
            </a:p>
            <a:p>
              <a:pPr algn="ctr"/>
              <a:r>
                <a:rPr lang="en-US" dirty="0" smtClean="0"/>
                <a:t>- Entitlements</a:t>
              </a:r>
              <a:endParaRPr lang="en-US" dirty="0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1316318" y="835026"/>
            <a:ext cx="1419412" cy="908890"/>
            <a:chOff x="7485530" y="2613031"/>
            <a:chExt cx="1419412" cy="908890"/>
          </a:xfrm>
        </p:grpSpPr>
        <p:pic>
          <p:nvPicPr>
            <p:cNvPr id="7" name="Picture 6" descr="Internet (hollow).png"/>
            <p:cNvPicPr>
              <a:picLocks noChangeAspect="1"/>
            </p:cNvPicPr>
            <p:nvPr/>
          </p:nvPicPr>
          <p:blipFill>
            <a:blip r:embed="rId6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12561" y="2613031"/>
              <a:ext cx="780288" cy="780288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>
              <a:off x="7485530" y="3152589"/>
              <a:ext cx="14194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Cloud SSO</a:t>
              </a:r>
              <a:endParaRPr lang="en-US" dirty="0"/>
            </a:p>
          </p:txBody>
        </p:sp>
      </p:grpSp>
      <p:sp>
        <p:nvSpPr>
          <p:cNvPr id="4" name="Right Brace 3"/>
          <p:cNvSpPr/>
          <p:nvPr/>
        </p:nvSpPr>
        <p:spPr>
          <a:xfrm rot="5400000">
            <a:off x="1307350" y="3620258"/>
            <a:ext cx="508003" cy="2166471"/>
          </a:xfrm>
          <a:prstGeom prst="rightBrace">
            <a:avLst/>
          </a:prstGeom>
          <a:ln w="5715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ight Brace 23"/>
          <p:cNvSpPr/>
          <p:nvPr/>
        </p:nvSpPr>
        <p:spPr>
          <a:xfrm rot="5400000">
            <a:off x="3573928" y="3956435"/>
            <a:ext cx="508003" cy="1494118"/>
          </a:xfrm>
          <a:prstGeom prst="rightBrace">
            <a:avLst/>
          </a:prstGeom>
          <a:ln w="5715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657413" y="4957489"/>
            <a:ext cx="19572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Authentication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2946404" y="4957489"/>
            <a:ext cx="18048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Authorization</a:t>
            </a:r>
            <a:endParaRPr lang="en-US" dirty="0"/>
          </a:p>
        </p:txBody>
      </p:sp>
      <p:sp>
        <p:nvSpPr>
          <p:cNvPr id="34" name="Right Brace 33"/>
          <p:cNvSpPr/>
          <p:nvPr/>
        </p:nvSpPr>
        <p:spPr>
          <a:xfrm rot="5400000">
            <a:off x="5405715" y="4153658"/>
            <a:ext cx="508003" cy="1099672"/>
          </a:xfrm>
          <a:prstGeom prst="rightBrace">
            <a:avLst/>
          </a:prstGeom>
          <a:ln w="5715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5014256" y="4957489"/>
            <a:ext cx="15060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Federation</a:t>
            </a:r>
            <a:endParaRPr lang="en-US" dirty="0"/>
          </a:p>
        </p:txBody>
      </p:sp>
      <p:sp>
        <p:nvSpPr>
          <p:cNvPr id="83" name="TextBox 82"/>
          <p:cNvSpPr txBox="1"/>
          <p:nvPr/>
        </p:nvSpPr>
        <p:spPr>
          <a:xfrm>
            <a:off x="0" y="-10072"/>
            <a:ext cx="9144000" cy="646331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endParaRPr lang="en-US" sz="1400" dirty="0">
              <a:latin typeface="+mj-lt"/>
              <a:cs typeface="Helvetica Neue"/>
            </a:endParaRPr>
          </a:p>
          <a:p>
            <a:pPr>
              <a:lnSpc>
                <a:spcPct val="90000"/>
              </a:lnSpc>
            </a:pPr>
            <a:r>
              <a:rPr lang="en-US" sz="2400" dirty="0" smtClean="0">
                <a:solidFill>
                  <a:schemeClr val="bg1"/>
                </a:solidFill>
                <a:latin typeface="+mj-lt"/>
                <a:cs typeface="Helvetica Neue"/>
              </a:rPr>
              <a:t>Access Control Runtime</a:t>
            </a:r>
            <a:endParaRPr lang="en-US" sz="2400" dirty="0">
              <a:solidFill>
                <a:schemeClr val="bg1"/>
              </a:solidFill>
              <a:latin typeface="+mj-lt"/>
              <a:cs typeface="Helvetica Neue"/>
            </a:endParaRPr>
          </a:p>
        </p:txBody>
      </p:sp>
      <p:grpSp>
        <p:nvGrpSpPr>
          <p:cNvPr id="48" name="Group 47"/>
          <p:cNvGrpSpPr/>
          <p:nvPr/>
        </p:nvGrpSpPr>
        <p:grpSpPr>
          <a:xfrm>
            <a:off x="1234141" y="1945341"/>
            <a:ext cx="1852705" cy="1056628"/>
            <a:chOff x="1897530" y="2734235"/>
            <a:chExt cx="1852705" cy="1056628"/>
          </a:xfrm>
        </p:grpSpPr>
        <p:pic>
          <p:nvPicPr>
            <p:cNvPr id="49" name="Picture 48" descr="AD FS.png"/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18797" y="2734235"/>
              <a:ext cx="780288" cy="780288"/>
            </a:xfrm>
            <a:prstGeom prst="rect">
              <a:avLst/>
            </a:prstGeom>
          </p:spPr>
        </p:pic>
        <p:sp>
          <p:nvSpPr>
            <p:cNvPr id="51" name="TextBox 50"/>
            <p:cNvSpPr txBox="1"/>
            <p:nvPr/>
          </p:nvSpPr>
          <p:spPr>
            <a:xfrm>
              <a:off x="1897530" y="3421531"/>
              <a:ext cx="185270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SSO/RSO</a:t>
              </a:r>
              <a:endParaRPr lang="en-US" dirty="0"/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4945533" y="3153905"/>
            <a:ext cx="1494117" cy="1305420"/>
            <a:chOff x="7052238" y="3016444"/>
            <a:chExt cx="1494117" cy="1305420"/>
          </a:xfrm>
        </p:grpSpPr>
        <p:pic>
          <p:nvPicPr>
            <p:cNvPr id="54" name="Picture 53" descr="Roles (class for multiple versions).png"/>
            <p:cNvPicPr>
              <a:picLocks noChangeAspect="1"/>
            </p:cNvPicPr>
            <p:nvPr/>
          </p:nvPicPr>
          <p:blipFill>
            <a:blip r:embed="rId7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13738" y="3016444"/>
              <a:ext cx="780288" cy="780288"/>
            </a:xfrm>
            <a:prstGeom prst="rect">
              <a:avLst/>
            </a:prstGeom>
          </p:spPr>
        </p:pic>
        <p:sp>
          <p:nvSpPr>
            <p:cNvPr id="55" name="TextBox 54"/>
            <p:cNvSpPr txBox="1"/>
            <p:nvPr/>
          </p:nvSpPr>
          <p:spPr>
            <a:xfrm>
              <a:off x="7052238" y="3675533"/>
              <a:ext cx="149411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Token Services</a:t>
              </a:r>
              <a:endParaRPr lang="en-US" dirty="0"/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7649883" y="3135975"/>
            <a:ext cx="1494117" cy="1305420"/>
            <a:chOff x="7052238" y="3016444"/>
            <a:chExt cx="1494117" cy="1305420"/>
          </a:xfrm>
        </p:grpSpPr>
        <p:pic>
          <p:nvPicPr>
            <p:cNvPr id="57" name="Picture 56" descr="Roles (class for multiple versions).png"/>
            <p:cNvPicPr>
              <a:picLocks noChangeAspect="1"/>
            </p:cNvPicPr>
            <p:nvPr/>
          </p:nvPicPr>
          <p:blipFill>
            <a:blip r:embed="rId7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13738" y="3016444"/>
              <a:ext cx="780288" cy="780288"/>
            </a:xfrm>
            <a:prstGeom prst="rect">
              <a:avLst/>
            </a:prstGeom>
          </p:spPr>
        </p:pic>
        <p:sp>
          <p:nvSpPr>
            <p:cNvPr id="58" name="TextBox 57"/>
            <p:cNvSpPr txBox="1"/>
            <p:nvPr/>
          </p:nvSpPr>
          <p:spPr>
            <a:xfrm>
              <a:off x="7052238" y="3675533"/>
              <a:ext cx="149411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Service Provider</a:t>
              </a:r>
              <a:endParaRPr lang="en-US" dirty="0"/>
            </a:p>
          </p:txBody>
        </p:sp>
      </p:grpSp>
      <p:sp>
        <p:nvSpPr>
          <p:cNvPr id="59" name="Right Brace 58"/>
          <p:cNvSpPr/>
          <p:nvPr/>
        </p:nvSpPr>
        <p:spPr>
          <a:xfrm rot="5400000">
            <a:off x="8148920" y="4153658"/>
            <a:ext cx="508003" cy="1099672"/>
          </a:xfrm>
          <a:prstGeom prst="rightBrace">
            <a:avLst/>
          </a:prstGeom>
          <a:ln w="5715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TextBox 59"/>
          <p:cNvSpPr txBox="1"/>
          <p:nvPr/>
        </p:nvSpPr>
        <p:spPr>
          <a:xfrm>
            <a:off x="7637931" y="4957489"/>
            <a:ext cx="15060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Access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07814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3D16A-954B-4039-B02D-4F77AF210AA0}" type="slidenum">
              <a:rPr lang="en-US" smtClean="0"/>
              <a:pPr/>
              <a:t>67</a:t>
            </a:fld>
            <a:endParaRPr lang="en-US" dirty="0"/>
          </a:p>
        </p:txBody>
      </p:sp>
      <p:sp>
        <p:nvSpPr>
          <p:cNvPr id="83" name="TextBox 82"/>
          <p:cNvSpPr txBox="1"/>
          <p:nvPr/>
        </p:nvSpPr>
        <p:spPr>
          <a:xfrm>
            <a:off x="0" y="-10072"/>
            <a:ext cx="9144000" cy="646331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endParaRPr lang="en-US" sz="1400" dirty="0">
              <a:latin typeface="+mj-lt"/>
              <a:cs typeface="Helvetica Neue"/>
            </a:endParaRPr>
          </a:p>
          <a:p>
            <a:pPr>
              <a:lnSpc>
                <a:spcPct val="90000"/>
              </a:lnSpc>
            </a:pPr>
            <a:r>
              <a:rPr lang="en-US" sz="2400" dirty="0" smtClean="0">
                <a:solidFill>
                  <a:schemeClr val="bg1"/>
                </a:solidFill>
                <a:latin typeface="+mj-lt"/>
                <a:cs typeface="Helvetica Neue"/>
              </a:rPr>
              <a:t>Privileged Access Management (PAM)</a:t>
            </a:r>
            <a:endParaRPr lang="en-US" sz="2400" dirty="0">
              <a:solidFill>
                <a:schemeClr val="bg1"/>
              </a:solidFill>
              <a:latin typeface="+mj-lt"/>
              <a:cs typeface="Helvetica Neue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02247" y="1093690"/>
            <a:ext cx="7425753" cy="1200328"/>
          </a:xfrm>
          <a:prstGeom prst="rect">
            <a:avLst/>
          </a:prstGeom>
          <a:solidFill>
            <a:srgbClr val="D9D9D9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PAM </a:t>
            </a:r>
            <a:r>
              <a:rPr lang="en-US" sz="2400" dirty="0" smtClean="0"/>
              <a:t>is the approach, processes, and technology that helps control, audit, and reduce risk when administrative actions.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86869" y="2587824"/>
            <a:ext cx="441960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 smtClean="0"/>
              <a:t>Identify administrative actions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Identify roles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Separate those from others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Monitor and audit actions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Temporary passwords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Technology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Automate to reduce the need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Segment operations 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 smtClean="0"/>
              <a:t>Networks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 smtClean="0"/>
              <a:t>Consoles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 smtClean="0"/>
              <a:t>Virtualization/VDI</a:t>
            </a:r>
          </a:p>
          <a:p>
            <a:pPr marL="342900" indent="-342900">
              <a:buFont typeface="+mj-lt"/>
              <a:buAutoNum type="arabicPeriod"/>
            </a:pP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020238" y="2587814"/>
            <a:ext cx="3854812" cy="224676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/>
              <a:t>VMWare</a:t>
            </a:r>
            <a:r>
              <a:rPr lang="en-US" sz="2000" dirty="0" smtClean="0"/>
              <a:t> Administrator</a:t>
            </a:r>
          </a:p>
          <a:p>
            <a:pPr algn="ctr"/>
            <a:r>
              <a:rPr lang="en-US" sz="2000" dirty="0" err="1"/>
              <a:t>s</a:t>
            </a:r>
            <a:r>
              <a:rPr lang="en-US" sz="2000" dirty="0" err="1" smtClean="0"/>
              <a:t>udo</a:t>
            </a:r>
            <a:endParaRPr lang="en-US" sz="2000" dirty="0" smtClean="0"/>
          </a:p>
          <a:p>
            <a:pPr algn="ctr"/>
            <a:r>
              <a:rPr lang="en-US" sz="2000" dirty="0" smtClean="0"/>
              <a:t>AWS Administrator</a:t>
            </a:r>
          </a:p>
          <a:p>
            <a:pPr algn="ctr"/>
            <a:r>
              <a:rPr lang="en-US" sz="2000" dirty="0" smtClean="0"/>
              <a:t>Active Directory Admin</a:t>
            </a:r>
          </a:p>
          <a:p>
            <a:pPr algn="ctr"/>
            <a:r>
              <a:rPr lang="en-US" sz="2000" dirty="0" smtClean="0"/>
              <a:t>Network Hardware Admin</a:t>
            </a:r>
          </a:p>
          <a:p>
            <a:pPr algn="ctr"/>
            <a:r>
              <a:rPr lang="en-US" sz="2000" dirty="0" smtClean="0"/>
              <a:t>Workday Administrator</a:t>
            </a:r>
          </a:p>
          <a:p>
            <a:pPr algn="ctr"/>
            <a:r>
              <a:rPr lang="en-US" sz="2000" dirty="0" smtClean="0"/>
              <a:t>SFDC Administrator</a:t>
            </a:r>
          </a:p>
        </p:txBody>
      </p:sp>
    </p:spTree>
    <p:extLst>
      <p:ext uri="{BB962C8B-B14F-4D97-AF65-F5344CB8AC3E}">
        <p14:creationId xmlns:p14="http://schemas.microsoft.com/office/powerpoint/2010/main" val="7853289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3D16A-954B-4039-B02D-4F77AF210AA0}" type="slidenum">
              <a:rPr lang="en-US" smtClean="0"/>
              <a:pPr/>
              <a:t>68</a:t>
            </a:fld>
            <a:endParaRPr lang="en-US" dirty="0"/>
          </a:p>
        </p:txBody>
      </p:sp>
      <p:sp>
        <p:nvSpPr>
          <p:cNvPr id="83" name="TextBox 82"/>
          <p:cNvSpPr txBox="1"/>
          <p:nvPr/>
        </p:nvSpPr>
        <p:spPr>
          <a:xfrm>
            <a:off x="0" y="-10072"/>
            <a:ext cx="9144000" cy="646331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endParaRPr lang="en-US" sz="1400" dirty="0">
              <a:latin typeface="+mj-lt"/>
              <a:cs typeface="Helvetica Neue"/>
            </a:endParaRPr>
          </a:p>
          <a:p>
            <a:pPr>
              <a:lnSpc>
                <a:spcPct val="90000"/>
              </a:lnSpc>
            </a:pPr>
            <a:r>
              <a:rPr lang="en-US" sz="2400" dirty="0" smtClean="0">
                <a:solidFill>
                  <a:schemeClr val="bg1"/>
                </a:solidFill>
                <a:latin typeface="+mj-lt"/>
                <a:cs typeface="Helvetica Neue"/>
              </a:rPr>
              <a:t>Intelligence</a:t>
            </a:r>
            <a:endParaRPr lang="en-US" sz="2400" dirty="0">
              <a:solidFill>
                <a:schemeClr val="bg1"/>
              </a:solidFill>
              <a:latin typeface="+mj-lt"/>
              <a:cs typeface="Helvetica Neue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02247" y="1093690"/>
            <a:ext cx="7425753" cy="1569660"/>
          </a:xfrm>
          <a:prstGeom prst="rect">
            <a:avLst/>
          </a:prstGeom>
          <a:solidFill>
            <a:srgbClr val="D9D9D9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Intelligence </a:t>
            </a:r>
            <a:r>
              <a:rPr lang="en-US" sz="2400" dirty="0" smtClean="0"/>
              <a:t>is the process of gathering data, analyzing data, and monitoring data in order to increase the level of security,  and efficiency in the environment.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86870" y="2856766"/>
            <a:ext cx="314960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 smtClean="0"/>
              <a:t>Log information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Monitor and alert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Analyze and correlate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Audit</a:t>
            </a:r>
          </a:p>
          <a:p>
            <a:pPr marL="342900" indent="-342900">
              <a:buFont typeface="+mj-lt"/>
              <a:buAutoNum type="arabicPeriod"/>
            </a:pPr>
            <a:endParaRPr lang="en-US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4840944" y="3200402"/>
            <a:ext cx="3854812" cy="255454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Additions to privileged groups</a:t>
            </a:r>
          </a:p>
          <a:p>
            <a:pPr algn="ctr"/>
            <a:r>
              <a:rPr lang="en-US" sz="2000" dirty="0" smtClean="0"/>
              <a:t>Creation of admin accounts</a:t>
            </a:r>
          </a:p>
          <a:p>
            <a:pPr algn="ctr"/>
            <a:r>
              <a:rPr lang="en-US" sz="2000" dirty="0" smtClean="0"/>
              <a:t>Creation and </a:t>
            </a:r>
            <a:r>
              <a:rPr lang="en-US" sz="2000" dirty="0"/>
              <a:t>q</a:t>
            </a:r>
            <a:r>
              <a:rPr lang="en-US" sz="2000" dirty="0" smtClean="0"/>
              <a:t>uick deletion</a:t>
            </a:r>
          </a:p>
          <a:p>
            <a:pPr algn="ctr"/>
            <a:r>
              <a:rPr lang="en-US" sz="2000" dirty="0" smtClean="0"/>
              <a:t>Inactive accounts</a:t>
            </a:r>
          </a:p>
          <a:p>
            <a:pPr algn="ctr"/>
            <a:r>
              <a:rPr lang="en-US" sz="2000" dirty="0" smtClean="0"/>
              <a:t>Inactive groups</a:t>
            </a:r>
          </a:p>
          <a:p>
            <a:pPr algn="ctr"/>
            <a:r>
              <a:rPr lang="en-US" sz="2000" dirty="0" smtClean="0"/>
              <a:t>Correlate network to IAM</a:t>
            </a:r>
          </a:p>
          <a:p>
            <a:pPr algn="ctr"/>
            <a:r>
              <a:rPr lang="en-US" sz="2000" dirty="0" smtClean="0"/>
              <a:t>Determine normal actions</a:t>
            </a:r>
          </a:p>
          <a:p>
            <a:pPr algn="ctr"/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29412905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3D16A-954B-4039-B02D-4F77AF210AA0}" type="slidenum">
              <a:rPr lang="en-US" smtClean="0"/>
              <a:pPr/>
              <a:t>69</a:t>
            </a:fld>
            <a:endParaRPr lang="en-US" dirty="0"/>
          </a:p>
        </p:txBody>
      </p:sp>
      <p:sp>
        <p:nvSpPr>
          <p:cNvPr id="83" name="TextBox 82"/>
          <p:cNvSpPr txBox="1"/>
          <p:nvPr/>
        </p:nvSpPr>
        <p:spPr>
          <a:xfrm>
            <a:off x="0" y="-10072"/>
            <a:ext cx="9144000" cy="646331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endParaRPr lang="en-US" sz="1400" dirty="0">
              <a:latin typeface="+mj-lt"/>
              <a:cs typeface="Helvetica Neue"/>
            </a:endParaRPr>
          </a:p>
          <a:p>
            <a:pPr>
              <a:lnSpc>
                <a:spcPct val="90000"/>
              </a:lnSpc>
            </a:pPr>
            <a:r>
              <a:rPr lang="en-US" sz="2400" dirty="0" smtClean="0">
                <a:solidFill>
                  <a:schemeClr val="bg1"/>
                </a:solidFill>
                <a:latin typeface="+mj-lt"/>
                <a:cs typeface="Helvetica Neue"/>
              </a:rPr>
              <a:t>Summary</a:t>
            </a:r>
            <a:endParaRPr lang="en-US" sz="2400" dirty="0">
              <a:solidFill>
                <a:schemeClr val="bg1"/>
              </a:solidFill>
              <a:latin typeface="+mj-lt"/>
              <a:cs typeface="Helvetica Neue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94237" y="1240122"/>
            <a:ext cx="410882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 smtClean="0"/>
              <a:t>Establish standards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Understand your security approach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Resources, Entitlements, &amp; Roles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Identities and Attributes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Use a single directory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Repeatable workflows – automate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Attestation/Monitoring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19530" y="762005"/>
            <a:ext cx="37203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Access Management</a:t>
            </a:r>
            <a:endParaRPr lang="en-US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769224" y="1243111"/>
            <a:ext cx="4195482" cy="2862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 smtClean="0"/>
              <a:t>Establish standards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Centralize your authentication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Try to use Policy-based or Rules-based authorization when possible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Treat Federation as a foundational element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Tie in Intelligence from the beginning</a:t>
            </a:r>
          </a:p>
          <a:p>
            <a:pPr marL="342900" indent="-342900">
              <a:buFont typeface="+mj-lt"/>
              <a:buAutoNum type="arabicPeriod"/>
            </a:pP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694517" y="764994"/>
            <a:ext cx="42104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Access Control</a:t>
            </a:r>
            <a:endParaRPr lang="en-US" sz="2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67344" y="3857824"/>
            <a:ext cx="37203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PAM</a:t>
            </a:r>
            <a:endParaRPr lang="en-US" sz="2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4739340" y="4335942"/>
            <a:ext cx="419548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 smtClean="0"/>
              <a:t>Centralize your intelligence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Integrate intelligence from the beginning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Work closely with Network Security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Look at Open Source technologies</a:t>
            </a:r>
          </a:p>
          <a:p>
            <a:pPr marL="342900" indent="-342900">
              <a:buFont typeface="+mj-lt"/>
              <a:buAutoNum type="arabicPeriod"/>
            </a:pP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664634" y="3857825"/>
            <a:ext cx="41357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Intelligence</a:t>
            </a:r>
            <a:endParaRPr lang="en-US" sz="2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185269" y="4338931"/>
            <a:ext cx="419249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 smtClean="0"/>
              <a:t>Inventory privileged actions/roles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Put administrative controls in place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Put technical controls in place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Automate, monitor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45899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3D16A-954B-4039-B02D-4F77AF210AA0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4" name="Picture 3" descr="KitchenMess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450" cy="6081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18501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3D16A-954B-4039-B02D-4F77AF210AA0}" type="slidenum">
              <a:rPr lang="en-US" smtClean="0"/>
              <a:pPr/>
              <a:t>70</a:t>
            </a:fld>
            <a:endParaRPr lang="en-US" dirty="0"/>
          </a:p>
        </p:txBody>
      </p:sp>
      <p:pic>
        <p:nvPicPr>
          <p:cNvPr id="4" name="Picture 3" descr="SC_TwitLogoLgv1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54851"/>
            <a:ext cx="5609673" cy="191882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10752" y="5960789"/>
            <a:ext cx="38790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cs typeface="Helvetica Neue"/>
              </a:rPr>
              <a:t>Ron Parker </a:t>
            </a:r>
          </a:p>
          <a:p>
            <a:r>
              <a:rPr lang="en-US" sz="1600" dirty="0">
                <a:cs typeface="Helvetica Neue"/>
              </a:rPr>
              <a:t>@</a:t>
            </a:r>
            <a:r>
              <a:rPr lang="en-US" sz="1600" dirty="0" err="1">
                <a:cs typeface="Helvetica Neue"/>
              </a:rPr>
              <a:t>scmunk</a:t>
            </a:r>
            <a:endParaRPr lang="en-US" sz="1600" dirty="0">
              <a:cs typeface="Helvetica Neue"/>
            </a:endParaRPr>
          </a:p>
          <a:p>
            <a:r>
              <a:rPr lang="en-US" sz="1600" dirty="0">
                <a:cs typeface="Helvetica Neue"/>
              </a:rPr>
              <a:t>http://</a:t>
            </a:r>
            <a:r>
              <a:rPr lang="en-US" sz="1600" dirty="0" err="1">
                <a:cs typeface="Helvetica Neue"/>
              </a:rPr>
              <a:t>www.secretchipmunk.com</a:t>
            </a:r>
            <a:endParaRPr lang="en-US" sz="1600" dirty="0">
              <a:cs typeface="Helvetica Neue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2565710"/>
            <a:ext cx="9144000" cy="120032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en-US" sz="7200" dirty="0">
                <a:cs typeface="Helvetica Neue"/>
              </a:rPr>
              <a:t>Thanks!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9530" y="1032821"/>
            <a:ext cx="8845177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400" dirty="0">
              <a:latin typeface="+mj-lt"/>
              <a:cs typeface="Helvetica Neue"/>
            </a:endParaRPr>
          </a:p>
          <a:p>
            <a:r>
              <a:rPr lang="en-US" sz="3200" dirty="0">
                <a:latin typeface="+mj-lt"/>
                <a:cs typeface="Helvetica Neue"/>
              </a:rPr>
              <a:t>Why you need to know about IAM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0" y="333571"/>
            <a:ext cx="9144000" cy="928459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endParaRPr lang="en-US" sz="1400" dirty="0">
              <a:latin typeface="+mj-lt"/>
              <a:cs typeface="Helvetica Neue"/>
            </a:endParaRPr>
          </a:p>
          <a:p>
            <a:pPr>
              <a:lnSpc>
                <a:spcPct val="90000"/>
              </a:lnSpc>
            </a:pPr>
            <a:r>
              <a:rPr lang="en-US" sz="4400" dirty="0">
                <a:solidFill>
                  <a:schemeClr val="bg1"/>
                </a:solidFill>
                <a:latin typeface="+mj-lt"/>
                <a:cs typeface="Helvetica Neue"/>
              </a:rPr>
              <a:t> IAM Complicated</a:t>
            </a:r>
          </a:p>
        </p:txBody>
      </p:sp>
    </p:spTree>
    <p:extLst>
      <p:ext uri="{BB962C8B-B14F-4D97-AF65-F5344CB8AC3E}">
        <p14:creationId xmlns:p14="http://schemas.microsoft.com/office/powerpoint/2010/main" val="20809198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3D16A-954B-4039-B02D-4F77AF210AA0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2659531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/>
              <a:t>What went wrong?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12627667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3D16A-954B-4039-B02D-4F77AF210AA0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838822" y="1763059"/>
            <a:ext cx="479019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Bad </a:t>
            </a:r>
            <a:r>
              <a:rPr lang="en-US" sz="4400" dirty="0"/>
              <a:t>b</a:t>
            </a:r>
            <a:r>
              <a:rPr lang="en-US" sz="4400" dirty="0" smtClean="0"/>
              <a:t>urrito skills.*</a:t>
            </a:r>
            <a:endParaRPr lang="en-US" sz="4400" dirty="0"/>
          </a:p>
        </p:txBody>
      </p:sp>
      <p:sp>
        <p:nvSpPr>
          <p:cNvPr id="5" name="TextBox 4"/>
          <p:cNvSpPr txBox="1"/>
          <p:nvPr/>
        </p:nvSpPr>
        <p:spPr>
          <a:xfrm>
            <a:off x="1541928" y="944283"/>
            <a:ext cx="585864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No burrito processes.</a:t>
            </a:r>
            <a:endParaRPr lang="en-US" sz="4400" dirty="0"/>
          </a:p>
        </p:txBody>
      </p:sp>
      <p:sp>
        <p:nvSpPr>
          <p:cNvPr id="6" name="TextBox 5"/>
          <p:cNvSpPr txBox="1"/>
          <p:nvPr/>
        </p:nvSpPr>
        <p:spPr>
          <a:xfrm>
            <a:off x="167346" y="182282"/>
            <a:ext cx="727534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Bad tools and ingredients.</a:t>
            </a:r>
            <a:endParaRPr lang="en-US" sz="4400" dirty="0"/>
          </a:p>
        </p:txBody>
      </p:sp>
      <p:sp>
        <p:nvSpPr>
          <p:cNvPr id="7" name="TextBox 6"/>
          <p:cNvSpPr txBox="1"/>
          <p:nvPr/>
        </p:nvSpPr>
        <p:spPr>
          <a:xfrm>
            <a:off x="0" y="6116039"/>
            <a:ext cx="4616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*skills = </a:t>
            </a:r>
            <a:r>
              <a:rPr lang="en-US" dirty="0" err="1" smtClean="0"/>
              <a:t>skillz</a:t>
            </a:r>
            <a:r>
              <a:rPr lang="en-US" dirty="0"/>
              <a:t> or </a:t>
            </a:r>
            <a:r>
              <a:rPr lang="en-US" dirty="0" smtClean="0"/>
              <a:t>5k1ll5 for all you 1337  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812802" y="4025152"/>
            <a:ext cx="77191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i="1" dirty="0" smtClean="0"/>
              <a:t>But you have had good burritos</a:t>
            </a:r>
            <a:r>
              <a:rPr lang="en-US" sz="3600" dirty="0" smtClean="0"/>
              <a:t>…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6031676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erception">
      <a:maj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ajorFont>
      <a:min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Unum PPT Template</Template>
  <TotalTime>14688</TotalTime>
  <Words>4211</Words>
  <Application>Microsoft Macintosh PowerPoint</Application>
  <PresentationFormat>On-screen Show (4:3)</PresentationFormat>
  <Paragraphs>1014</Paragraphs>
  <Slides>70</Slides>
  <Notes>65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70</vt:i4>
      </vt:variant>
    </vt:vector>
  </HeadingPairs>
  <TitlesOfParts>
    <vt:vector size="7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Unum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Edit  main title</dc:title>
  <dc:creator>Unum Group</dc:creator>
  <cp:lastModifiedBy>Ronald Parker</cp:lastModifiedBy>
  <cp:revision>750</cp:revision>
  <dcterms:created xsi:type="dcterms:W3CDTF">2012-01-16T20:14:32Z</dcterms:created>
  <dcterms:modified xsi:type="dcterms:W3CDTF">2016-04-17T17:49:09Z</dcterms:modified>
</cp:coreProperties>
</file>